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1" r:id="rId3"/>
    <p:sldId id="272" r:id="rId4"/>
    <p:sldId id="257" r:id="rId5"/>
    <p:sldId id="273" r:id="rId6"/>
    <p:sldId id="258" r:id="rId7"/>
    <p:sldId id="259" r:id="rId8"/>
    <p:sldId id="274" r:id="rId9"/>
    <p:sldId id="260" r:id="rId10"/>
    <p:sldId id="275" r:id="rId11"/>
    <p:sldId id="261" r:id="rId12"/>
    <p:sldId id="262" r:id="rId13"/>
    <p:sldId id="263" r:id="rId14"/>
    <p:sldId id="264" r:id="rId15"/>
    <p:sldId id="265" r:id="rId16"/>
    <p:sldId id="266" r:id="rId17"/>
    <p:sldId id="276" r:id="rId18"/>
    <p:sldId id="268" r:id="rId19"/>
    <p:sldId id="267" r:id="rId20"/>
    <p:sldId id="269" r:id="rId21"/>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90" d="100"/>
          <a:sy n="90" d="100"/>
        </p:scale>
        <p:origin x="-1674" y="-15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jpeg>
</file>

<file path=ppt/media/image20.jpeg>
</file>

<file path=ppt/media/image21.jpeg>
</file>

<file path=ppt/media/image22.png>
</file>

<file path=ppt/media/image23.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7839C600-8076-4265-8AC4-DEF937EC8196}" type="datetimeFigureOut">
              <a:rPr lang="en-CA" smtClean="0"/>
              <a:t>02/12/2019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3330115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7839C600-8076-4265-8AC4-DEF937EC8196}" type="datetimeFigureOut">
              <a:rPr lang="en-CA" smtClean="0"/>
              <a:t>02/12/2019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398926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7839C600-8076-4265-8AC4-DEF937EC8196}" type="datetimeFigureOut">
              <a:rPr lang="en-CA" smtClean="0"/>
              <a:t>02/12/2019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2638894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7839C600-8076-4265-8AC4-DEF937EC8196}" type="datetimeFigureOut">
              <a:rPr lang="en-CA" smtClean="0"/>
              <a:t>02/12/2019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3615088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839C600-8076-4265-8AC4-DEF937EC8196}" type="datetimeFigureOut">
              <a:rPr lang="en-CA" smtClean="0"/>
              <a:t>02/12/2019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3486860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7839C600-8076-4265-8AC4-DEF937EC8196}" type="datetimeFigureOut">
              <a:rPr lang="en-CA" smtClean="0"/>
              <a:t>02/12/2019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1767440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7839C600-8076-4265-8AC4-DEF937EC8196}" type="datetimeFigureOut">
              <a:rPr lang="en-CA" smtClean="0"/>
              <a:t>02/12/2019</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7044355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7839C600-8076-4265-8AC4-DEF937EC8196}" type="datetimeFigureOut">
              <a:rPr lang="en-CA" smtClean="0"/>
              <a:t>02/12/2019</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2433095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39C600-8076-4265-8AC4-DEF937EC8196}" type="datetimeFigureOut">
              <a:rPr lang="en-CA" smtClean="0"/>
              <a:t>02/12/2019</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48849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39C600-8076-4265-8AC4-DEF937EC8196}" type="datetimeFigureOut">
              <a:rPr lang="en-CA" smtClean="0"/>
              <a:t>02/12/2019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44489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839C600-8076-4265-8AC4-DEF937EC8196}" type="datetimeFigureOut">
              <a:rPr lang="en-CA" smtClean="0"/>
              <a:t>02/12/2019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E6966F4-C3FA-45FE-A59C-E78BFAF43FBB}" type="slidenum">
              <a:rPr lang="en-CA" smtClean="0"/>
              <a:t>‹#›</a:t>
            </a:fld>
            <a:endParaRPr lang="en-CA"/>
          </a:p>
        </p:txBody>
      </p:sp>
    </p:spTree>
    <p:extLst>
      <p:ext uri="{BB962C8B-B14F-4D97-AF65-F5344CB8AC3E}">
        <p14:creationId xmlns:p14="http://schemas.microsoft.com/office/powerpoint/2010/main" val="367441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39C600-8076-4265-8AC4-DEF937EC8196}" type="datetimeFigureOut">
              <a:rPr lang="en-CA" smtClean="0"/>
              <a:t>02/12/2019</a:t>
            </a:fld>
            <a:endParaRPr lang="en-C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6966F4-C3FA-45FE-A59C-E78BFAF43FBB}" type="slidenum">
              <a:rPr lang="en-CA" smtClean="0"/>
              <a:t>‹#›</a:t>
            </a:fld>
            <a:endParaRPr lang="en-CA"/>
          </a:p>
        </p:txBody>
      </p:sp>
    </p:spTree>
    <p:extLst>
      <p:ext uri="{BB962C8B-B14F-4D97-AF65-F5344CB8AC3E}">
        <p14:creationId xmlns:p14="http://schemas.microsoft.com/office/powerpoint/2010/main" val="24104138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51520" y="620688"/>
            <a:ext cx="8669288" cy="5721499"/>
          </a:xfrm>
        </p:spPr>
      </p:pic>
      <p:sp>
        <p:nvSpPr>
          <p:cNvPr id="2" name="Title 1"/>
          <p:cNvSpPr>
            <a:spLocks noGrp="1"/>
          </p:cNvSpPr>
          <p:nvPr>
            <p:ph type="title"/>
          </p:nvPr>
        </p:nvSpPr>
        <p:spPr>
          <a:xfrm>
            <a:off x="539552" y="1556792"/>
            <a:ext cx="8229600" cy="1143000"/>
          </a:xfrm>
        </p:spPr>
        <p:txBody>
          <a:bodyPr>
            <a:normAutofit fontScale="90000"/>
          </a:bodyPr>
          <a:lstStyle/>
          <a:p>
            <a:r>
              <a:rPr lang="en-CA" sz="6000" dirty="0" err="1" smtClean="0"/>
              <a:t>Sauvons</a:t>
            </a:r>
            <a:r>
              <a:rPr lang="en-CA" sz="6000" dirty="0" smtClean="0"/>
              <a:t> </a:t>
            </a:r>
            <a:r>
              <a:rPr lang="en-CA" sz="6000" dirty="0" err="1" smtClean="0"/>
              <a:t>notre</a:t>
            </a:r>
            <a:r>
              <a:rPr lang="en-CA" sz="6000" dirty="0" smtClean="0"/>
              <a:t> lac</a:t>
            </a:r>
            <a:br>
              <a:rPr lang="en-CA" sz="6000" dirty="0" smtClean="0"/>
            </a:br>
            <a:r>
              <a:rPr lang="en-CA" sz="6000" dirty="0" smtClean="0"/>
              <a:t>Save Our Lake</a:t>
            </a:r>
            <a:endParaRPr lang="en-CA" sz="6000" dirty="0"/>
          </a:p>
        </p:txBody>
      </p:sp>
    </p:spTree>
    <p:extLst>
      <p:ext uri="{BB962C8B-B14F-4D97-AF65-F5344CB8AC3E}">
        <p14:creationId xmlns:p14="http://schemas.microsoft.com/office/powerpoint/2010/main" val="23776552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48680"/>
            <a:ext cx="8229600" cy="504056"/>
          </a:xfrm>
        </p:spPr>
        <p:txBody>
          <a:bodyPr>
            <a:normAutofit/>
          </a:bodyPr>
          <a:lstStyle/>
          <a:p>
            <a:r>
              <a:rPr lang="en-CA" sz="2000" dirty="0">
                <a:solidFill>
                  <a:srgbClr val="222222"/>
                </a:solidFill>
                <a:highlight>
                  <a:srgbClr val="F8F9FA"/>
                </a:highlight>
                <a:latin typeface="Arial"/>
                <a:ea typeface="Arial"/>
                <a:cs typeface="Arial"/>
                <a:sym typeface="Arial"/>
              </a:rPr>
              <a:t>Les </a:t>
            </a:r>
            <a:r>
              <a:rPr lang="en-CA" sz="2000" dirty="0" err="1">
                <a:solidFill>
                  <a:srgbClr val="222222"/>
                </a:solidFill>
                <a:highlight>
                  <a:srgbClr val="F8F9FA"/>
                </a:highlight>
                <a:latin typeface="Arial"/>
                <a:ea typeface="Arial"/>
                <a:cs typeface="Arial"/>
                <a:sym typeface="Arial"/>
              </a:rPr>
              <a:t>espèces</a:t>
            </a:r>
            <a:r>
              <a:rPr lang="en-CA" sz="2000" dirty="0">
                <a:solidFill>
                  <a:srgbClr val="222222"/>
                </a:solidFill>
                <a:highlight>
                  <a:srgbClr val="F8F9FA"/>
                </a:highlight>
                <a:latin typeface="Arial"/>
                <a:ea typeface="Arial"/>
                <a:cs typeface="Arial"/>
                <a:sym typeface="Arial"/>
              </a:rPr>
              <a:t> </a:t>
            </a:r>
            <a:r>
              <a:rPr lang="en-CA" sz="2000" dirty="0" err="1">
                <a:solidFill>
                  <a:srgbClr val="222222"/>
                </a:solidFill>
                <a:highlight>
                  <a:srgbClr val="F8F9FA"/>
                </a:highlight>
                <a:latin typeface="Arial"/>
                <a:ea typeface="Arial"/>
                <a:cs typeface="Arial"/>
                <a:sym typeface="Arial"/>
              </a:rPr>
              <a:t>traditionnelles</a:t>
            </a:r>
            <a:r>
              <a:rPr lang="en-CA" sz="2000" dirty="0">
                <a:solidFill>
                  <a:srgbClr val="222222"/>
                </a:solidFill>
                <a:highlight>
                  <a:srgbClr val="F8F9FA"/>
                </a:highlight>
                <a:latin typeface="Arial"/>
                <a:ea typeface="Arial"/>
                <a:cs typeface="Arial"/>
                <a:sym typeface="Arial"/>
              </a:rPr>
              <a:t> </a:t>
            </a:r>
            <a:r>
              <a:rPr lang="en-CA" sz="2000" dirty="0" err="1">
                <a:solidFill>
                  <a:srgbClr val="222222"/>
                </a:solidFill>
                <a:highlight>
                  <a:srgbClr val="F8F9FA"/>
                </a:highlight>
                <a:latin typeface="Arial"/>
                <a:ea typeface="Arial"/>
                <a:cs typeface="Arial"/>
                <a:sym typeface="Arial"/>
              </a:rPr>
              <a:t>enregistrées</a:t>
            </a:r>
            <a:r>
              <a:rPr lang="en-CA" sz="2000" dirty="0">
                <a:solidFill>
                  <a:srgbClr val="222222"/>
                </a:solidFill>
                <a:highlight>
                  <a:srgbClr val="F8F9FA"/>
                </a:highlight>
                <a:latin typeface="Arial"/>
                <a:ea typeface="Arial"/>
                <a:cs typeface="Arial"/>
                <a:sym typeface="Arial"/>
              </a:rPr>
              <a:t> </a:t>
            </a:r>
            <a:r>
              <a:rPr lang="en-CA" sz="2000" dirty="0" err="1">
                <a:solidFill>
                  <a:srgbClr val="222222"/>
                </a:solidFill>
                <a:highlight>
                  <a:srgbClr val="F8F9FA"/>
                </a:highlight>
                <a:latin typeface="Arial"/>
                <a:ea typeface="Arial"/>
                <a:cs typeface="Arial"/>
                <a:sym typeface="Arial"/>
              </a:rPr>
              <a:t>en</a:t>
            </a:r>
            <a:r>
              <a:rPr lang="en-CA" sz="2000" dirty="0">
                <a:solidFill>
                  <a:srgbClr val="222222"/>
                </a:solidFill>
                <a:highlight>
                  <a:srgbClr val="F8F9FA"/>
                </a:highlight>
                <a:latin typeface="Arial"/>
                <a:ea typeface="Arial"/>
                <a:cs typeface="Arial"/>
                <a:sym typeface="Arial"/>
              </a:rPr>
              <a:t> </a:t>
            </a:r>
            <a:r>
              <a:rPr lang="en-CA" sz="2000" dirty="0" err="1">
                <a:solidFill>
                  <a:srgbClr val="222222"/>
                </a:solidFill>
                <a:highlight>
                  <a:srgbClr val="F8F9FA"/>
                </a:highlight>
                <a:latin typeface="Arial"/>
                <a:ea typeface="Arial"/>
                <a:cs typeface="Arial"/>
                <a:sym typeface="Arial"/>
              </a:rPr>
              <a:t>dehors</a:t>
            </a:r>
            <a:r>
              <a:rPr lang="en-CA" sz="2000" dirty="0">
                <a:solidFill>
                  <a:srgbClr val="222222"/>
                </a:solidFill>
                <a:highlight>
                  <a:srgbClr val="F8F9FA"/>
                </a:highlight>
                <a:latin typeface="Arial"/>
                <a:ea typeface="Arial"/>
                <a:cs typeface="Arial"/>
                <a:sym typeface="Arial"/>
              </a:rPr>
              <a:t> du </a:t>
            </a:r>
            <a:r>
              <a:rPr lang="en-CA" sz="2000" dirty="0" err="1">
                <a:solidFill>
                  <a:srgbClr val="222222"/>
                </a:solidFill>
                <a:highlight>
                  <a:srgbClr val="F8F9FA"/>
                </a:highlight>
                <a:latin typeface="Arial"/>
                <a:ea typeface="Arial"/>
                <a:cs typeface="Arial"/>
                <a:sym typeface="Arial"/>
              </a:rPr>
              <a:t>bioblitz</a:t>
            </a:r>
            <a:r>
              <a:rPr lang="en-CA" sz="2000" dirty="0">
                <a:solidFill>
                  <a:srgbClr val="222222"/>
                </a:solidFill>
                <a:highlight>
                  <a:srgbClr val="F8F9FA"/>
                </a:highlight>
                <a:latin typeface="Arial"/>
                <a:ea typeface="Arial"/>
                <a:cs typeface="Arial"/>
                <a:sym typeface="Arial"/>
              </a:rPr>
              <a:t> </a:t>
            </a:r>
            <a:r>
              <a:rPr lang="en-CA" sz="2000" dirty="0" err="1">
                <a:solidFill>
                  <a:srgbClr val="222222"/>
                </a:solidFill>
                <a:highlight>
                  <a:srgbClr val="F8F9FA"/>
                </a:highlight>
                <a:latin typeface="Arial"/>
                <a:ea typeface="Arial"/>
                <a:cs typeface="Arial"/>
                <a:sym typeface="Arial"/>
              </a:rPr>
              <a:t>incluent</a:t>
            </a:r>
            <a:r>
              <a:rPr lang="en-CA" sz="2000" dirty="0">
                <a:solidFill>
                  <a:srgbClr val="222222"/>
                </a:solidFill>
                <a:highlight>
                  <a:srgbClr val="F8F9FA"/>
                </a:highlight>
                <a:latin typeface="Arial"/>
                <a:ea typeface="Arial"/>
                <a:cs typeface="Arial"/>
                <a:sym typeface="Arial"/>
              </a:rPr>
              <a:t>:</a:t>
            </a:r>
            <a:endParaRPr lang="en-CA" sz="2000" dirty="0"/>
          </a:p>
        </p:txBody>
      </p:sp>
      <p:sp>
        <p:nvSpPr>
          <p:cNvPr id="3" name="Content Placeholder 2"/>
          <p:cNvSpPr>
            <a:spLocks noGrp="1"/>
          </p:cNvSpPr>
          <p:nvPr>
            <p:ph idx="1"/>
          </p:nvPr>
        </p:nvSpPr>
        <p:spPr>
          <a:xfrm>
            <a:off x="457200" y="1124745"/>
            <a:ext cx="8229600" cy="2088232"/>
          </a:xfrm>
        </p:spPr>
        <p:txBody>
          <a:bodyPr>
            <a:normAutofit/>
          </a:bodyPr>
          <a:lstStyle/>
          <a:p>
            <a:pPr lvl="0">
              <a:lnSpc>
                <a:spcPct val="90000"/>
              </a:lnSpc>
              <a:spcBef>
                <a:spcPts val="544"/>
              </a:spcBef>
              <a:buClr>
                <a:schemeClr val="dk1"/>
              </a:buClr>
              <a:buSzPts val="2720"/>
              <a:buFont typeface="Calibri"/>
              <a:buChar char="-"/>
            </a:pPr>
            <a:r>
              <a:rPr lang="fr-FR" sz="2000" dirty="0">
                <a:solidFill>
                  <a:srgbClr val="222222"/>
                </a:solidFill>
                <a:highlight>
                  <a:srgbClr val="F8F9FA"/>
                </a:highlight>
                <a:latin typeface="Arial"/>
                <a:ea typeface="Arial"/>
                <a:cs typeface="Arial"/>
                <a:sym typeface="Arial"/>
              </a:rPr>
              <a:t>environ 40 autres oiseaux (total de plus de 90)</a:t>
            </a:r>
          </a:p>
          <a:p>
            <a:pPr lvl="0">
              <a:lnSpc>
                <a:spcPct val="90000"/>
              </a:lnSpc>
              <a:spcBef>
                <a:spcPts val="544"/>
              </a:spcBef>
              <a:buClr>
                <a:schemeClr val="dk1"/>
              </a:buClr>
              <a:buSzPts val="2720"/>
              <a:buFont typeface="Calibri"/>
              <a:buChar char="-"/>
            </a:pPr>
            <a:r>
              <a:rPr lang="fr-FR" sz="2000" dirty="0" smtClean="0">
                <a:solidFill>
                  <a:srgbClr val="222222"/>
                </a:solidFill>
                <a:highlight>
                  <a:srgbClr val="F8F9FA"/>
                </a:highlight>
                <a:latin typeface="Arial"/>
                <a:ea typeface="Arial"/>
                <a:cs typeface="Arial"/>
                <a:sym typeface="Arial"/>
              </a:rPr>
              <a:t>10 </a:t>
            </a:r>
            <a:r>
              <a:rPr lang="fr-FR" sz="2000" dirty="0">
                <a:solidFill>
                  <a:srgbClr val="222222"/>
                </a:solidFill>
                <a:highlight>
                  <a:srgbClr val="F8F9FA"/>
                </a:highlight>
                <a:latin typeface="Arial"/>
                <a:ea typeface="Arial"/>
                <a:cs typeface="Arial"/>
                <a:sym typeface="Arial"/>
              </a:rPr>
              <a:t>grands mammifères et petits mammifères</a:t>
            </a:r>
          </a:p>
          <a:p>
            <a:pPr lvl="0">
              <a:lnSpc>
                <a:spcPct val="90000"/>
              </a:lnSpc>
              <a:spcBef>
                <a:spcPts val="544"/>
              </a:spcBef>
              <a:buClr>
                <a:schemeClr val="dk1"/>
              </a:buClr>
              <a:buSzPts val="2720"/>
              <a:buFont typeface="Calibri"/>
              <a:buChar char="-"/>
            </a:pPr>
            <a:r>
              <a:rPr lang="fr-FR" sz="2000" dirty="0">
                <a:solidFill>
                  <a:srgbClr val="222222"/>
                </a:solidFill>
                <a:highlight>
                  <a:srgbClr val="F8F9FA"/>
                </a:highlight>
                <a:latin typeface="Arial"/>
                <a:ea typeface="Arial"/>
                <a:cs typeface="Arial"/>
                <a:sym typeface="Arial"/>
              </a:rPr>
              <a:t>environ 20 papillons, nombreuses abeilles et autres pollinisateurs, libellules, papillons de nuit, grillons</a:t>
            </a:r>
          </a:p>
          <a:p>
            <a:pPr lvl="0">
              <a:lnSpc>
                <a:spcPct val="90000"/>
              </a:lnSpc>
              <a:spcBef>
                <a:spcPts val="544"/>
              </a:spcBef>
              <a:buClr>
                <a:schemeClr val="dk1"/>
              </a:buClr>
              <a:buSzPts val="2720"/>
              <a:buFont typeface="Calibri"/>
              <a:buChar char="-"/>
            </a:pPr>
            <a:r>
              <a:rPr lang="fr-FR" sz="2000" dirty="0">
                <a:solidFill>
                  <a:srgbClr val="222222"/>
                </a:solidFill>
                <a:highlight>
                  <a:srgbClr val="F8F9FA"/>
                </a:highlight>
                <a:latin typeface="Arial"/>
                <a:ea typeface="Arial"/>
                <a:cs typeface="Arial"/>
                <a:sym typeface="Arial"/>
              </a:rPr>
              <a:t>tortues serpentines, couleuvres à ventre rouge, crapauds, écrevisse</a:t>
            </a:r>
          </a:p>
          <a:p>
            <a:pPr marR="38100" lvl="0" indent="-401320">
              <a:lnSpc>
                <a:spcPct val="128571"/>
              </a:lnSpc>
              <a:spcBef>
                <a:spcPts val="0"/>
              </a:spcBef>
              <a:buSzPts val="2720"/>
              <a:buFont typeface="Calibri"/>
              <a:buChar char="-"/>
            </a:pPr>
            <a:r>
              <a:rPr lang="fr-FR" sz="2000" dirty="0">
                <a:solidFill>
                  <a:srgbClr val="222222"/>
                </a:solidFill>
                <a:highlight>
                  <a:srgbClr val="F8F9FA"/>
                </a:highlight>
                <a:latin typeface="Arial"/>
                <a:ea typeface="Arial"/>
                <a:cs typeface="Arial"/>
                <a:sym typeface="Arial"/>
              </a:rPr>
              <a:t>champignons et mousses non compté</a:t>
            </a:r>
            <a:endParaRPr lang="fr-FR" sz="2400" dirty="0"/>
          </a:p>
          <a:p>
            <a:pPr marL="0" indent="0">
              <a:buNone/>
            </a:pPr>
            <a:endParaRPr lang="en-CA" sz="20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07704" y="3284984"/>
            <a:ext cx="4716016" cy="3135649"/>
          </a:xfrm>
          <a:prstGeom prst="rect">
            <a:avLst/>
          </a:prstGeom>
        </p:spPr>
      </p:pic>
    </p:spTree>
    <p:extLst>
      <p:ext uri="{BB962C8B-B14F-4D97-AF65-F5344CB8AC3E}">
        <p14:creationId xmlns:p14="http://schemas.microsoft.com/office/powerpoint/2010/main" val="3133748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0688"/>
            <a:ext cx="8229600" cy="720080"/>
          </a:xfrm>
        </p:spPr>
        <p:txBody>
          <a:bodyPr>
            <a:noAutofit/>
          </a:bodyPr>
          <a:lstStyle/>
          <a:p>
            <a:pPr marR="38100" lvl="0">
              <a:spcBef>
                <a:spcPts val="0"/>
              </a:spcBef>
            </a:pPr>
            <a:r>
              <a:rPr lang="en-CA" sz="1600" dirty="0"/>
              <a:t>The lake itself now covers about 45 acres and has risen by several metres. Most of it cannot be seen from </a:t>
            </a:r>
            <a:r>
              <a:rPr lang="en-CA" sz="1600" dirty="0" err="1"/>
              <a:t>Eadie</a:t>
            </a:r>
            <a:r>
              <a:rPr lang="en-CA" sz="1600" dirty="0"/>
              <a:t> Road.</a:t>
            </a:r>
            <a:r>
              <a:rPr lang="fr-FR" sz="1600" dirty="0">
                <a:solidFill>
                  <a:srgbClr val="222222"/>
                </a:solidFill>
                <a:highlight>
                  <a:srgbClr val="F8F9FA"/>
                </a:highlight>
              </a:rPr>
              <a:t> Le lac lui-même couvre maintenant environ 45 acres et a augmenté de plusieurs mètres. La majeure partie ne peut pas être vue depuis Rue </a:t>
            </a:r>
            <a:r>
              <a:rPr lang="fr-FR" sz="1600" dirty="0" err="1">
                <a:solidFill>
                  <a:srgbClr val="222222"/>
                </a:solidFill>
                <a:highlight>
                  <a:srgbClr val="F8F9FA"/>
                </a:highlight>
              </a:rPr>
              <a:t>Eadie</a:t>
            </a:r>
            <a:r>
              <a:rPr lang="fr-FR" sz="1600" dirty="0">
                <a:solidFill>
                  <a:srgbClr val="222222"/>
                </a:solidFill>
                <a:highlight>
                  <a:srgbClr val="F8F9FA"/>
                </a:highlight>
              </a:rPr>
              <a:t>.</a:t>
            </a:r>
            <a:br>
              <a:rPr lang="fr-FR" sz="1600" dirty="0">
                <a:solidFill>
                  <a:srgbClr val="222222"/>
                </a:solidFill>
                <a:highlight>
                  <a:srgbClr val="F8F9FA"/>
                </a:highlight>
              </a:rPr>
            </a:br>
            <a:endParaRPr lang="en-CA" sz="1600" dirty="0"/>
          </a:p>
        </p:txBody>
      </p:sp>
      <p:sp>
        <p:nvSpPr>
          <p:cNvPr id="3" name="Content Placeholder 2"/>
          <p:cNvSpPr>
            <a:spLocks noGrp="1"/>
          </p:cNvSpPr>
          <p:nvPr>
            <p:ph idx="1"/>
          </p:nvPr>
        </p:nvSpPr>
        <p:spPr>
          <a:xfrm>
            <a:off x="457200" y="1268760"/>
            <a:ext cx="8229600" cy="720080"/>
          </a:xfrm>
        </p:spPr>
        <p:txBody>
          <a:bodyPr>
            <a:normAutofit fontScale="62500" lnSpcReduction="20000"/>
          </a:bodyPr>
          <a:lstStyle/>
          <a:p>
            <a:pPr marL="0" lvl="0" indent="0" algn="ctr">
              <a:buNone/>
            </a:pPr>
            <a:r>
              <a:rPr lang="en-CA" sz="2300" dirty="0" smtClean="0">
                <a:latin typeface="+mj-lt"/>
              </a:rPr>
              <a:t>The red shale shoreline shown in this 2012 photo is all underwater and the lake has spread significantly, including feeding a nearby marsh. </a:t>
            </a:r>
            <a:r>
              <a:rPr lang="fr-FR" sz="2300" dirty="0">
                <a:solidFill>
                  <a:srgbClr val="222222"/>
                </a:solidFill>
                <a:highlight>
                  <a:srgbClr val="F8F9FA"/>
                </a:highlight>
                <a:latin typeface="+mj-lt"/>
              </a:rPr>
              <a:t>Le rivage de schiste rouge montré sur cette photo de 2012 est entièrement sous-marin et le lac s'est considérablement étendu, alimentant notamment un marais proche.</a:t>
            </a:r>
          </a:p>
          <a:p>
            <a:pPr marL="0" indent="0" algn="ctr">
              <a:buNone/>
            </a:pPr>
            <a:endParaRPr lang="en-CA" sz="16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552" y="2276872"/>
            <a:ext cx="7848872" cy="4379702"/>
          </a:xfrm>
          <a:prstGeom prst="rect">
            <a:avLst/>
          </a:prstGeom>
        </p:spPr>
      </p:pic>
    </p:spTree>
    <p:extLst>
      <p:ext uri="{BB962C8B-B14F-4D97-AF65-F5344CB8AC3E}">
        <p14:creationId xmlns:p14="http://schemas.microsoft.com/office/powerpoint/2010/main" val="1020478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CA" sz="2000" dirty="0" smtClean="0"/>
              <a:t>Quarry Lake is the centre of our local </a:t>
            </a:r>
            <a:r>
              <a:rPr lang="en-CA" sz="2000" dirty="0"/>
              <a:t>ecosystems</a:t>
            </a:r>
            <a:br>
              <a:rPr lang="en-CA" sz="2000" dirty="0"/>
            </a:br>
            <a:r>
              <a:rPr lang="en-CA" sz="2000" dirty="0"/>
              <a:t>Lac Quarry </a:t>
            </a:r>
            <a:r>
              <a:rPr lang="en-CA" sz="2000" dirty="0" err="1">
                <a:solidFill>
                  <a:srgbClr val="222222"/>
                </a:solidFill>
                <a:highlight>
                  <a:srgbClr val="F8F9FA"/>
                </a:highlight>
                <a:ea typeface="Arial"/>
                <a:cs typeface="Arial"/>
                <a:sym typeface="Arial"/>
              </a:rPr>
              <a:t>est</a:t>
            </a:r>
            <a:r>
              <a:rPr lang="en-CA" sz="2000" dirty="0">
                <a:solidFill>
                  <a:srgbClr val="222222"/>
                </a:solidFill>
                <a:highlight>
                  <a:srgbClr val="F8F9FA"/>
                </a:highlight>
                <a:ea typeface="Arial"/>
                <a:cs typeface="Arial"/>
                <a:sym typeface="Arial"/>
              </a:rPr>
              <a:t> le centre de </a:t>
            </a:r>
            <a:r>
              <a:rPr lang="en-CA" sz="2000" dirty="0" err="1">
                <a:solidFill>
                  <a:srgbClr val="222222"/>
                </a:solidFill>
                <a:highlight>
                  <a:srgbClr val="F8F9FA"/>
                </a:highlight>
                <a:ea typeface="Arial"/>
                <a:cs typeface="Arial"/>
                <a:sym typeface="Arial"/>
              </a:rPr>
              <a:t>nos</a:t>
            </a:r>
            <a:r>
              <a:rPr lang="en-CA" sz="2000" dirty="0">
                <a:solidFill>
                  <a:srgbClr val="222222"/>
                </a:solidFill>
                <a:highlight>
                  <a:srgbClr val="F8F9FA"/>
                </a:highlight>
                <a:ea typeface="Arial"/>
                <a:cs typeface="Arial"/>
                <a:sym typeface="Arial"/>
              </a:rPr>
              <a:t> </a:t>
            </a:r>
            <a:r>
              <a:rPr lang="en-CA" sz="2000" dirty="0" err="1">
                <a:solidFill>
                  <a:srgbClr val="222222"/>
                </a:solidFill>
                <a:highlight>
                  <a:srgbClr val="F8F9FA"/>
                </a:highlight>
                <a:ea typeface="Arial"/>
                <a:cs typeface="Arial"/>
                <a:sym typeface="Arial"/>
              </a:rPr>
              <a:t>écosystèmes</a:t>
            </a:r>
            <a:r>
              <a:rPr lang="en-CA" sz="2000" dirty="0">
                <a:solidFill>
                  <a:srgbClr val="222222"/>
                </a:solidFill>
                <a:highlight>
                  <a:srgbClr val="F8F9FA"/>
                </a:highlight>
                <a:ea typeface="Arial"/>
                <a:cs typeface="Arial"/>
                <a:sym typeface="Arial"/>
              </a:rPr>
              <a:t> </a:t>
            </a:r>
            <a:r>
              <a:rPr lang="en-CA" sz="2000" dirty="0" err="1">
                <a:solidFill>
                  <a:srgbClr val="222222"/>
                </a:solidFill>
                <a:highlight>
                  <a:srgbClr val="F8F9FA"/>
                </a:highlight>
                <a:ea typeface="Arial"/>
                <a:cs typeface="Arial"/>
                <a:sym typeface="Arial"/>
              </a:rPr>
              <a:t>locaux</a:t>
            </a:r>
            <a:endParaRPr lang="en-CA" sz="2000" dirty="0"/>
          </a:p>
        </p:txBody>
      </p:sp>
      <p:sp>
        <p:nvSpPr>
          <p:cNvPr id="3" name="Content Placeholder 2"/>
          <p:cNvSpPr>
            <a:spLocks noGrp="1"/>
          </p:cNvSpPr>
          <p:nvPr>
            <p:ph idx="1"/>
          </p:nvPr>
        </p:nvSpPr>
        <p:spPr>
          <a:xfrm>
            <a:off x="457200" y="1196752"/>
            <a:ext cx="8435280" cy="1872208"/>
          </a:xfrm>
        </p:spPr>
        <p:txBody>
          <a:bodyPr>
            <a:normAutofit fontScale="92500" lnSpcReduction="20000"/>
          </a:bodyPr>
          <a:lstStyle/>
          <a:p>
            <a:r>
              <a:rPr lang="en-CA" sz="1600" dirty="0" smtClean="0"/>
              <a:t>the lake is perched on a red shale hill</a:t>
            </a:r>
          </a:p>
          <a:p>
            <a:r>
              <a:rPr lang="en-CA" sz="1600" dirty="0" smtClean="0"/>
              <a:t>the sources of six watercourses rise on the hill</a:t>
            </a:r>
          </a:p>
          <a:p>
            <a:r>
              <a:rPr lang="en-CA" sz="1600" dirty="0" smtClean="0"/>
              <a:t>changing </a:t>
            </a:r>
            <a:r>
              <a:rPr lang="en-CA" sz="1600" dirty="0"/>
              <a:t>drainage of Quarry Lake or the hill would cause severe harm to other forests and wetlands, and wildlife would suffer </a:t>
            </a:r>
            <a:r>
              <a:rPr lang="en-CA" sz="1600" dirty="0" smtClean="0"/>
              <a:t>extreme losses</a:t>
            </a:r>
          </a:p>
          <a:p>
            <a:r>
              <a:rPr lang="fr-FR" sz="1600" dirty="0" smtClean="0">
                <a:solidFill>
                  <a:srgbClr val="222222"/>
                </a:solidFill>
                <a:highlight>
                  <a:srgbClr val="F8F9FA"/>
                </a:highlight>
              </a:rPr>
              <a:t>le </a:t>
            </a:r>
            <a:r>
              <a:rPr lang="fr-FR" sz="1600" dirty="0">
                <a:solidFill>
                  <a:srgbClr val="222222"/>
                </a:solidFill>
                <a:highlight>
                  <a:srgbClr val="F8F9FA"/>
                </a:highlight>
              </a:rPr>
              <a:t>lac est perché sur une colline de schiste </a:t>
            </a:r>
            <a:r>
              <a:rPr lang="fr-FR" sz="1600" dirty="0" smtClean="0">
                <a:solidFill>
                  <a:srgbClr val="222222"/>
                </a:solidFill>
                <a:highlight>
                  <a:srgbClr val="F8F9FA"/>
                </a:highlight>
              </a:rPr>
              <a:t>rouge</a:t>
            </a:r>
          </a:p>
          <a:p>
            <a:r>
              <a:rPr lang="fr-FR" sz="1600" dirty="0" smtClean="0">
                <a:solidFill>
                  <a:srgbClr val="222222"/>
                </a:solidFill>
                <a:highlight>
                  <a:srgbClr val="F8F9FA"/>
                </a:highlight>
              </a:rPr>
              <a:t>les </a:t>
            </a:r>
            <a:r>
              <a:rPr lang="fr-FR" sz="1600" dirty="0">
                <a:solidFill>
                  <a:srgbClr val="222222"/>
                </a:solidFill>
                <a:highlight>
                  <a:srgbClr val="F8F9FA"/>
                </a:highlight>
              </a:rPr>
              <a:t>sources de six cours d'eau montent sur la </a:t>
            </a:r>
            <a:r>
              <a:rPr lang="fr-FR" sz="1600" dirty="0" smtClean="0">
                <a:solidFill>
                  <a:srgbClr val="222222"/>
                </a:solidFill>
                <a:highlight>
                  <a:srgbClr val="F8F9FA"/>
                </a:highlight>
              </a:rPr>
              <a:t>colline</a:t>
            </a:r>
          </a:p>
          <a:p>
            <a:r>
              <a:rPr lang="fr-FR" sz="1600" dirty="0" smtClean="0">
                <a:solidFill>
                  <a:srgbClr val="222222"/>
                </a:solidFill>
                <a:highlight>
                  <a:srgbClr val="F8F9FA"/>
                </a:highlight>
              </a:rPr>
              <a:t>la </a:t>
            </a:r>
            <a:r>
              <a:rPr lang="fr-FR" sz="1600" dirty="0">
                <a:solidFill>
                  <a:srgbClr val="222222"/>
                </a:solidFill>
                <a:highlight>
                  <a:srgbClr val="F8F9FA"/>
                </a:highlight>
              </a:rPr>
              <a:t>modification de le drainage du lac </a:t>
            </a:r>
            <a:r>
              <a:rPr lang="fr-FR" sz="1600" dirty="0" err="1">
                <a:solidFill>
                  <a:srgbClr val="222222"/>
                </a:solidFill>
                <a:highlight>
                  <a:srgbClr val="F8F9FA"/>
                </a:highlight>
              </a:rPr>
              <a:t>Quarry</a:t>
            </a:r>
            <a:r>
              <a:rPr lang="fr-FR" sz="1600" dirty="0">
                <a:solidFill>
                  <a:srgbClr val="222222"/>
                </a:solidFill>
                <a:highlight>
                  <a:srgbClr val="F8F9FA"/>
                </a:highlight>
              </a:rPr>
              <a:t> ou de la colline causerait de graves dommages à d'autres forêts et terres humides, et la faune subirait des pertes extrêmes</a:t>
            </a:r>
          </a:p>
          <a:p>
            <a:endParaRPr lang="en-CA" sz="1600" dirty="0"/>
          </a:p>
          <a:p>
            <a:endParaRPr lang="en-CA" dirty="0" smtClean="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7584" y="3155309"/>
            <a:ext cx="7488832" cy="3332669"/>
          </a:xfrm>
          <a:prstGeom prst="rect">
            <a:avLst/>
          </a:prstGeom>
        </p:spPr>
      </p:pic>
    </p:spTree>
    <p:extLst>
      <p:ext uri="{BB962C8B-B14F-4D97-AF65-F5344CB8AC3E}">
        <p14:creationId xmlns:p14="http://schemas.microsoft.com/office/powerpoint/2010/main" val="3028986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346050"/>
          </a:xfrm>
        </p:spPr>
        <p:txBody>
          <a:bodyPr>
            <a:noAutofit/>
          </a:bodyPr>
          <a:lstStyle/>
          <a:p>
            <a:r>
              <a:rPr lang="en-CA" sz="3200" dirty="0" smtClean="0"/>
              <a:t>Drainage map	carte de drainage</a:t>
            </a:r>
            <a:endParaRPr lang="en-CA" sz="3200" dirty="0"/>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552" y="764704"/>
            <a:ext cx="8143655" cy="5544616"/>
          </a:xfrm>
          <a:prstGeom prst="rect">
            <a:avLst/>
          </a:prstGeom>
        </p:spPr>
      </p:pic>
    </p:spTree>
    <p:extLst>
      <p:ext uri="{BB962C8B-B14F-4D97-AF65-F5344CB8AC3E}">
        <p14:creationId xmlns:p14="http://schemas.microsoft.com/office/powerpoint/2010/main" val="18299121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sz="1800" dirty="0" smtClean="0">
                <a:latin typeface="+mn-lt"/>
              </a:rPr>
              <a:t>Connectivity to other natural spaces is part of what makes Quarry Lake and the surrounding natural area important to </a:t>
            </a:r>
            <a:r>
              <a:rPr lang="en-CA" sz="1800" dirty="0">
                <a:latin typeface="+mn-lt"/>
              </a:rPr>
              <a:t>Russell </a:t>
            </a:r>
            <a:r>
              <a:rPr lang="en-CA" sz="1800" dirty="0" smtClean="0">
                <a:latin typeface="+mn-lt"/>
              </a:rPr>
              <a:t>Township and the greater environment.</a:t>
            </a:r>
            <a:br>
              <a:rPr lang="en-CA" sz="1800" dirty="0" smtClean="0">
                <a:latin typeface="+mn-lt"/>
              </a:rPr>
            </a:br>
            <a:r>
              <a:rPr lang="en-CA" sz="1800" dirty="0">
                <a:solidFill>
                  <a:srgbClr val="222222"/>
                </a:solidFill>
                <a:highlight>
                  <a:srgbClr val="F8F9FA"/>
                </a:highlight>
                <a:latin typeface="+mn-lt"/>
                <a:ea typeface="Arial"/>
                <a:cs typeface="Arial"/>
                <a:sym typeface="Arial"/>
              </a:rPr>
              <a:t>La </a:t>
            </a:r>
            <a:r>
              <a:rPr lang="en-CA" sz="1800" dirty="0" err="1">
                <a:solidFill>
                  <a:srgbClr val="222222"/>
                </a:solidFill>
                <a:highlight>
                  <a:srgbClr val="F8F9FA"/>
                </a:highlight>
                <a:latin typeface="+mn-lt"/>
                <a:ea typeface="Arial"/>
                <a:cs typeface="Arial"/>
                <a:sym typeface="Arial"/>
              </a:rPr>
              <a:t>connectivité</a:t>
            </a:r>
            <a:r>
              <a:rPr lang="en-CA" sz="1800" dirty="0">
                <a:solidFill>
                  <a:srgbClr val="222222"/>
                </a:solidFill>
                <a:highlight>
                  <a:srgbClr val="F8F9FA"/>
                </a:highlight>
                <a:latin typeface="+mn-lt"/>
                <a:ea typeface="Arial"/>
                <a:cs typeface="Arial"/>
                <a:sym typeface="Arial"/>
              </a:rPr>
              <a:t> avec </a:t>
            </a:r>
            <a:r>
              <a:rPr lang="en-CA" sz="1800" dirty="0" err="1">
                <a:solidFill>
                  <a:srgbClr val="222222"/>
                </a:solidFill>
                <a:highlight>
                  <a:srgbClr val="F8F9FA"/>
                </a:highlight>
                <a:latin typeface="+mn-lt"/>
                <a:ea typeface="Arial"/>
                <a:cs typeface="Arial"/>
                <a:sym typeface="Arial"/>
              </a:rPr>
              <a:t>d'autres</a:t>
            </a:r>
            <a:r>
              <a:rPr lang="en-CA" sz="1800" dirty="0">
                <a:solidFill>
                  <a:srgbClr val="222222"/>
                </a:solidFill>
                <a:highlight>
                  <a:srgbClr val="F8F9FA"/>
                </a:highlight>
                <a:latin typeface="+mn-lt"/>
                <a:ea typeface="Arial"/>
                <a:cs typeface="Arial"/>
                <a:sym typeface="Arial"/>
              </a:rPr>
              <a:t> </a:t>
            </a:r>
            <a:r>
              <a:rPr lang="en-CA" sz="1800" dirty="0" err="1">
                <a:solidFill>
                  <a:srgbClr val="222222"/>
                </a:solidFill>
                <a:highlight>
                  <a:srgbClr val="F8F9FA"/>
                </a:highlight>
                <a:latin typeface="+mn-lt"/>
                <a:ea typeface="Arial"/>
                <a:cs typeface="Arial"/>
                <a:sym typeface="Arial"/>
              </a:rPr>
              <a:t>espaces</a:t>
            </a:r>
            <a:r>
              <a:rPr lang="en-CA" sz="1800" dirty="0">
                <a:solidFill>
                  <a:srgbClr val="222222"/>
                </a:solidFill>
                <a:highlight>
                  <a:srgbClr val="F8F9FA"/>
                </a:highlight>
                <a:latin typeface="+mn-lt"/>
                <a:ea typeface="Arial"/>
                <a:cs typeface="Arial"/>
                <a:sym typeface="Arial"/>
              </a:rPr>
              <a:t> </a:t>
            </a:r>
            <a:r>
              <a:rPr lang="en-CA" sz="1800" dirty="0" err="1">
                <a:solidFill>
                  <a:srgbClr val="222222"/>
                </a:solidFill>
                <a:highlight>
                  <a:srgbClr val="F8F9FA"/>
                </a:highlight>
                <a:latin typeface="+mn-lt"/>
                <a:ea typeface="Arial"/>
                <a:cs typeface="Arial"/>
                <a:sym typeface="Arial"/>
              </a:rPr>
              <a:t>naturels</a:t>
            </a:r>
            <a:r>
              <a:rPr lang="en-CA" sz="1800" dirty="0">
                <a:solidFill>
                  <a:srgbClr val="222222"/>
                </a:solidFill>
                <a:highlight>
                  <a:srgbClr val="F8F9FA"/>
                </a:highlight>
                <a:latin typeface="+mn-lt"/>
                <a:ea typeface="Arial"/>
                <a:cs typeface="Arial"/>
                <a:sym typeface="Arial"/>
              </a:rPr>
              <a:t> </a:t>
            </a:r>
            <a:r>
              <a:rPr lang="en-CA" sz="1800" dirty="0" err="1">
                <a:solidFill>
                  <a:srgbClr val="222222"/>
                </a:solidFill>
                <a:highlight>
                  <a:srgbClr val="F8F9FA"/>
                </a:highlight>
                <a:latin typeface="+mn-lt"/>
                <a:ea typeface="Arial"/>
                <a:cs typeface="Arial"/>
                <a:sym typeface="Arial"/>
              </a:rPr>
              <a:t>est</a:t>
            </a:r>
            <a:r>
              <a:rPr lang="en-CA" sz="1800" dirty="0">
                <a:solidFill>
                  <a:srgbClr val="222222"/>
                </a:solidFill>
                <a:highlight>
                  <a:srgbClr val="F8F9FA"/>
                </a:highlight>
                <a:latin typeface="+mn-lt"/>
                <a:ea typeface="Arial"/>
                <a:cs typeface="Arial"/>
                <a:sym typeface="Arial"/>
              </a:rPr>
              <a:t> </a:t>
            </a:r>
            <a:r>
              <a:rPr lang="en-CA" sz="1800" dirty="0" err="1">
                <a:solidFill>
                  <a:srgbClr val="222222"/>
                </a:solidFill>
                <a:highlight>
                  <a:srgbClr val="F8F9FA"/>
                </a:highlight>
                <a:latin typeface="+mn-lt"/>
                <a:ea typeface="Arial"/>
                <a:cs typeface="Arial"/>
                <a:sym typeface="Arial"/>
              </a:rPr>
              <a:t>une</a:t>
            </a:r>
            <a:r>
              <a:rPr lang="en-CA" sz="1800" dirty="0">
                <a:solidFill>
                  <a:srgbClr val="222222"/>
                </a:solidFill>
                <a:highlight>
                  <a:srgbClr val="F8F9FA"/>
                </a:highlight>
                <a:latin typeface="+mn-lt"/>
                <a:ea typeface="Arial"/>
                <a:cs typeface="Arial"/>
                <a:sym typeface="Arial"/>
              </a:rPr>
              <a:t> </a:t>
            </a:r>
            <a:r>
              <a:rPr lang="en-CA" sz="1800" dirty="0" err="1">
                <a:solidFill>
                  <a:srgbClr val="222222"/>
                </a:solidFill>
                <a:highlight>
                  <a:srgbClr val="F8F9FA"/>
                </a:highlight>
                <a:latin typeface="+mn-lt"/>
                <a:ea typeface="Arial"/>
                <a:cs typeface="Arial"/>
                <a:sym typeface="Arial"/>
              </a:rPr>
              <a:t>grande</a:t>
            </a:r>
            <a:r>
              <a:rPr lang="en-CA" sz="1800" dirty="0">
                <a:solidFill>
                  <a:srgbClr val="222222"/>
                </a:solidFill>
                <a:highlight>
                  <a:srgbClr val="F8F9FA"/>
                </a:highlight>
                <a:latin typeface="+mn-lt"/>
                <a:ea typeface="Arial"/>
                <a:cs typeface="Arial"/>
                <a:sym typeface="Arial"/>
              </a:rPr>
              <a:t> raison qui font que le lac Quarry et les zones </a:t>
            </a:r>
            <a:r>
              <a:rPr lang="en-CA" sz="1800" dirty="0" err="1">
                <a:solidFill>
                  <a:srgbClr val="222222"/>
                </a:solidFill>
                <a:highlight>
                  <a:srgbClr val="F8F9FA"/>
                </a:highlight>
                <a:latin typeface="+mn-lt"/>
                <a:ea typeface="Arial"/>
                <a:cs typeface="Arial"/>
                <a:sym typeface="Arial"/>
              </a:rPr>
              <a:t>naturelles</a:t>
            </a:r>
            <a:r>
              <a:rPr lang="en-CA" sz="1800" dirty="0">
                <a:solidFill>
                  <a:srgbClr val="222222"/>
                </a:solidFill>
                <a:highlight>
                  <a:srgbClr val="F8F9FA"/>
                </a:highlight>
                <a:latin typeface="+mn-lt"/>
                <a:ea typeface="Arial"/>
                <a:cs typeface="Arial"/>
                <a:sym typeface="Arial"/>
              </a:rPr>
              <a:t> </a:t>
            </a:r>
            <a:r>
              <a:rPr lang="en-CA" sz="1800" dirty="0" err="1">
                <a:solidFill>
                  <a:srgbClr val="222222"/>
                </a:solidFill>
                <a:highlight>
                  <a:srgbClr val="F8F9FA"/>
                </a:highlight>
                <a:latin typeface="+mn-lt"/>
                <a:ea typeface="Arial"/>
                <a:cs typeface="Arial"/>
                <a:sym typeface="Arial"/>
              </a:rPr>
              <a:t>environnantes</a:t>
            </a:r>
            <a:r>
              <a:rPr lang="en-CA" sz="1800" dirty="0">
                <a:solidFill>
                  <a:srgbClr val="222222"/>
                </a:solidFill>
                <a:highlight>
                  <a:srgbClr val="F8F9FA"/>
                </a:highlight>
                <a:latin typeface="+mn-lt"/>
                <a:ea typeface="Arial"/>
                <a:cs typeface="Arial"/>
                <a:sym typeface="Arial"/>
              </a:rPr>
              <a:t> </a:t>
            </a:r>
            <a:r>
              <a:rPr lang="en-CA" sz="1800" dirty="0" err="1">
                <a:solidFill>
                  <a:srgbClr val="222222"/>
                </a:solidFill>
                <a:highlight>
                  <a:srgbClr val="F8F9FA"/>
                </a:highlight>
                <a:latin typeface="+mn-lt"/>
                <a:ea typeface="Arial"/>
                <a:cs typeface="Arial"/>
                <a:sym typeface="Arial"/>
              </a:rPr>
              <a:t>sont</a:t>
            </a:r>
            <a:r>
              <a:rPr lang="en-CA" sz="1800" dirty="0">
                <a:solidFill>
                  <a:srgbClr val="222222"/>
                </a:solidFill>
                <a:highlight>
                  <a:srgbClr val="F8F9FA"/>
                </a:highlight>
                <a:latin typeface="+mn-lt"/>
                <a:ea typeface="Arial"/>
                <a:cs typeface="Arial"/>
                <a:sym typeface="Arial"/>
              </a:rPr>
              <a:t> </a:t>
            </a:r>
            <a:r>
              <a:rPr lang="en-CA" sz="1800" dirty="0" err="1">
                <a:solidFill>
                  <a:srgbClr val="222222"/>
                </a:solidFill>
                <a:highlight>
                  <a:srgbClr val="F8F9FA"/>
                </a:highlight>
                <a:latin typeface="+mn-lt"/>
                <a:ea typeface="Arial"/>
                <a:cs typeface="Arial"/>
                <a:sym typeface="Arial"/>
              </a:rPr>
              <a:t>importants</a:t>
            </a:r>
            <a:r>
              <a:rPr lang="en-CA" sz="1800" dirty="0">
                <a:solidFill>
                  <a:srgbClr val="222222"/>
                </a:solidFill>
                <a:highlight>
                  <a:srgbClr val="F8F9FA"/>
                </a:highlight>
                <a:latin typeface="+mn-lt"/>
                <a:ea typeface="Arial"/>
                <a:cs typeface="Arial"/>
                <a:sym typeface="Arial"/>
              </a:rPr>
              <a:t> pour le canton de Russell et son </a:t>
            </a:r>
            <a:r>
              <a:rPr lang="en-CA" sz="1800" dirty="0" err="1">
                <a:solidFill>
                  <a:srgbClr val="222222"/>
                </a:solidFill>
                <a:highlight>
                  <a:srgbClr val="F8F9FA"/>
                </a:highlight>
                <a:latin typeface="+mn-lt"/>
                <a:ea typeface="Arial"/>
                <a:cs typeface="Arial"/>
                <a:sym typeface="Arial"/>
              </a:rPr>
              <a:t>environnement</a:t>
            </a:r>
            <a:r>
              <a:rPr lang="en-CA" sz="1800" dirty="0">
                <a:solidFill>
                  <a:srgbClr val="222222"/>
                </a:solidFill>
                <a:highlight>
                  <a:srgbClr val="F8F9FA"/>
                </a:highlight>
                <a:latin typeface="+mn-lt"/>
                <a:ea typeface="Arial"/>
                <a:cs typeface="Arial"/>
                <a:sym typeface="Arial"/>
              </a:rPr>
              <a:t> </a:t>
            </a:r>
            <a:r>
              <a:rPr lang="en-CA" sz="1800" dirty="0" err="1">
                <a:solidFill>
                  <a:srgbClr val="222222"/>
                </a:solidFill>
                <a:highlight>
                  <a:srgbClr val="F8F9FA"/>
                </a:highlight>
                <a:latin typeface="+mn-lt"/>
                <a:ea typeface="Arial"/>
                <a:cs typeface="Arial"/>
                <a:sym typeface="Arial"/>
              </a:rPr>
              <a:t>élargi</a:t>
            </a:r>
            <a:r>
              <a:rPr lang="en-CA" sz="1800" dirty="0">
                <a:solidFill>
                  <a:srgbClr val="222222"/>
                </a:solidFill>
                <a:highlight>
                  <a:srgbClr val="F8F9FA"/>
                </a:highlight>
                <a:latin typeface="+mn-lt"/>
                <a:ea typeface="Arial"/>
                <a:cs typeface="Arial"/>
                <a:sym typeface="Arial"/>
              </a:rPr>
              <a:t>.</a:t>
            </a:r>
            <a:r>
              <a:rPr lang="en-CA" sz="1800" dirty="0" smtClean="0">
                <a:latin typeface="+mn-lt"/>
              </a:rPr>
              <a:t> </a:t>
            </a:r>
            <a:endParaRPr lang="en-CA" sz="1800" dirty="0">
              <a:latin typeface="+mn-l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7624" y="1556792"/>
            <a:ext cx="6660232" cy="4976549"/>
          </a:xfrm>
          <a:prstGeom prst="rect">
            <a:avLst/>
          </a:prstGeom>
        </p:spPr>
      </p:pic>
    </p:spTree>
    <p:extLst>
      <p:ext uri="{BB962C8B-B14F-4D97-AF65-F5344CB8AC3E}">
        <p14:creationId xmlns:p14="http://schemas.microsoft.com/office/powerpoint/2010/main" val="2903990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87624" y="1501654"/>
            <a:ext cx="6696744" cy="4987467"/>
          </a:xfrm>
          <a:prstGeom prst="rect">
            <a:avLst/>
          </a:prstGeom>
        </p:spPr>
      </p:pic>
      <p:sp>
        <p:nvSpPr>
          <p:cNvPr id="2" name="Title 1"/>
          <p:cNvSpPr>
            <a:spLocks noGrp="1"/>
          </p:cNvSpPr>
          <p:nvPr>
            <p:ph type="title"/>
          </p:nvPr>
        </p:nvSpPr>
        <p:spPr>
          <a:xfrm>
            <a:off x="457200" y="274638"/>
            <a:ext cx="8229600" cy="1066130"/>
          </a:xfrm>
        </p:spPr>
        <p:txBody>
          <a:bodyPr>
            <a:normAutofit fontScale="90000"/>
          </a:bodyPr>
          <a:lstStyle/>
          <a:p>
            <a:pPr algn="l"/>
            <a:r>
              <a:rPr lang="en-CA" sz="1800" dirty="0" smtClean="0"/>
              <a:t>The Quarry Lake property, about 180 acres in total, also has fascinating geology, paleontology, and potentially archaeology. </a:t>
            </a:r>
            <a:r>
              <a:rPr lang="en-CA" sz="1800" dirty="0">
                <a:solidFill>
                  <a:srgbClr val="222222"/>
                </a:solidFill>
                <a:highlight>
                  <a:srgbClr val="F8F9FA"/>
                </a:highlight>
              </a:rPr>
              <a:t>La </a:t>
            </a:r>
            <a:r>
              <a:rPr lang="en-CA" sz="1800" dirty="0" err="1">
                <a:solidFill>
                  <a:srgbClr val="222222"/>
                </a:solidFill>
                <a:highlight>
                  <a:srgbClr val="F8F9FA"/>
                </a:highlight>
              </a:rPr>
              <a:t>propriété</a:t>
            </a:r>
            <a:r>
              <a:rPr lang="en-CA" sz="1800" dirty="0">
                <a:solidFill>
                  <a:srgbClr val="222222"/>
                </a:solidFill>
                <a:highlight>
                  <a:srgbClr val="F8F9FA"/>
                </a:highlight>
              </a:rPr>
              <a:t> de le Lac Quarry, </a:t>
            </a:r>
            <a:r>
              <a:rPr lang="en-CA" sz="1800" dirty="0" err="1">
                <a:solidFill>
                  <a:srgbClr val="222222"/>
                </a:solidFill>
                <a:highlight>
                  <a:srgbClr val="F8F9FA"/>
                </a:highlight>
              </a:rPr>
              <a:t>d’une</a:t>
            </a:r>
            <a:r>
              <a:rPr lang="en-CA" sz="1800" dirty="0">
                <a:solidFill>
                  <a:srgbClr val="222222"/>
                </a:solidFill>
                <a:highlight>
                  <a:srgbClr val="F8F9FA"/>
                </a:highlight>
              </a:rPr>
              <a:t> </a:t>
            </a:r>
            <a:r>
              <a:rPr lang="en-CA" sz="1800" dirty="0" err="1">
                <a:solidFill>
                  <a:srgbClr val="222222"/>
                </a:solidFill>
                <a:highlight>
                  <a:srgbClr val="F8F9FA"/>
                </a:highlight>
              </a:rPr>
              <a:t>superficie</a:t>
            </a:r>
            <a:r>
              <a:rPr lang="en-CA" sz="1800" dirty="0">
                <a:solidFill>
                  <a:srgbClr val="222222"/>
                </a:solidFill>
                <a:highlight>
                  <a:srgbClr val="F8F9FA"/>
                </a:highlight>
              </a:rPr>
              <a:t> </a:t>
            </a:r>
            <a:r>
              <a:rPr lang="en-CA" sz="1800" dirty="0" err="1">
                <a:solidFill>
                  <a:srgbClr val="222222"/>
                </a:solidFill>
                <a:highlight>
                  <a:srgbClr val="F8F9FA"/>
                </a:highlight>
              </a:rPr>
              <a:t>totale</a:t>
            </a:r>
            <a:r>
              <a:rPr lang="en-CA" sz="1800" dirty="0">
                <a:solidFill>
                  <a:srgbClr val="222222"/>
                </a:solidFill>
                <a:highlight>
                  <a:srgbClr val="F8F9FA"/>
                </a:highlight>
              </a:rPr>
              <a:t> </a:t>
            </a:r>
            <a:r>
              <a:rPr lang="en-CA" sz="1800" dirty="0" err="1">
                <a:solidFill>
                  <a:srgbClr val="222222"/>
                </a:solidFill>
                <a:highlight>
                  <a:srgbClr val="F8F9FA"/>
                </a:highlight>
              </a:rPr>
              <a:t>d’environ</a:t>
            </a:r>
            <a:r>
              <a:rPr lang="en-CA" sz="1800" dirty="0">
                <a:solidFill>
                  <a:srgbClr val="222222"/>
                </a:solidFill>
                <a:highlight>
                  <a:srgbClr val="F8F9FA"/>
                </a:highlight>
              </a:rPr>
              <a:t> 170 acres, </a:t>
            </a:r>
            <a:r>
              <a:rPr lang="en-CA" sz="1800" dirty="0" err="1">
                <a:solidFill>
                  <a:srgbClr val="222222"/>
                </a:solidFill>
                <a:highlight>
                  <a:srgbClr val="F8F9FA"/>
                </a:highlight>
              </a:rPr>
              <a:t>possède</a:t>
            </a:r>
            <a:r>
              <a:rPr lang="en-CA" sz="1800" dirty="0">
                <a:solidFill>
                  <a:srgbClr val="222222"/>
                </a:solidFill>
                <a:highlight>
                  <a:srgbClr val="F8F9FA"/>
                </a:highlight>
              </a:rPr>
              <a:t> </a:t>
            </a:r>
            <a:r>
              <a:rPr lang="en-CA" sz="1800" dirty="0" err="1">
                <a:solidFill>
                  <a:srgbClr val="222222"/>
                </a:solidFill>
                <a:highlight>
                  <a:srgbClr val="F8F9FA"/>
                </a:highlight>
              </a:rPr>
              <a:t>également</a:t>
            </a:r>
            <a:r>
              <a:rPr lang="en-CA" sz="1800" dirty="0">
                <a:solidFill>
                  <a:srgbClr val="222222"/>
                </a:solidFill>
                <a:highlight>
                  <a:srgbClr val="F8F9FA"/>
                </a:highlight>
              </a:rPr>
              <a:t> </a:t>
            </a:r>
            <a:r>
              <a:rPr lang="en-CA" sz="1800" dirty="0" err="1">
                <a:solidFill>
                  <a:srgbClr val="222222"/>
                </a:solidFill>
                <a:highlight>
                  <a:srgbClr val="F8F9FA"/>
                </a:highlight>
              </a:rPr>
              <a:t>une</a:t>
            </a:r>
            <a:r>
              <a:rPr lang="en-CA" sz="1800" dirty="0">
                <a:solidFill>
                  <a:srgbClr val="222222"/>
                </a:solidFill>
                <a:highlight>
                  <a:srgbClr val="F8F9FA"/>
                </a:highlight>
              </a:rPr>
              <a:t> </a:t>
            </a:r>
            <a:r>
              <a:rPr lang="en-CA" sz="1800" dirty="0" err="1">
                <a:solidFill>
                  <a:srgbClr val="222222"/>
                </a:solidFill>
                <a:highlight>
                  <a:srgbClr val="F8F9FA"/>
                </a:highlight>
              </a:rPr>
              <a:t>géologie</a:t>
            </a:r>
            <a:r>
              <a:rPr lang="en-CA" sz="1800" dirty="0">
                <a:solidFill>
                  <a:srgbClr val="222222"/>
                </a:solidFill>
                <a:highlight>
                  <a:srgbClr val="F8F9FA"/>
                </a:highlight>
              </a:rPr>
              <a:t>, </a:t>
            </a:r>
            <a:r>
              <a:rPr lang="en-CA" sz="1800" dirty="0" err="1">
                <a:solidFill>
                  <a:srgbClr val="222222"/>
                </a:solidFill>
                <a:highlight>
                  <a:srgbClr val="F8F9FA"/>
                </a:highlight>
              </a:rPr>
              <a:t>une</a:t>
            </a:r>
            <a:r>
              <a:rPr lang="en-CA" sz="1800" dirty="0">
                <a:solidFill>
                  <a:srgbClr val="222222"/>
                </a:solidFill>
                <a:highlight>
                  <a:srgbClr val="F8F9FA"/>
                </a:highlight>
              </a:rPr>
              <a:t> </a:t>
            </a:r>
            <a:r>
              <a:rPr lang="en-CA" sz="1800" dirty="0" err="1">
                <a:solidFill>
                  <a:srgbClr val="222222"/>
                </a:solidFill>
                <a:highlight>
                  <a:srgbClr val="F8F9FA"/>
                </a:highlight>
              </a:rPr>
              <a:t>paléontologie</a:t>
            </a:r>
            <a:r>
              <a:rPr lang="en-CA" sz="1800" dirty="0">
                <a:solidFill>
                  <a:srgbClr val="222222"/>
                </a:solidFill>
                <a:highlight>
                  <a:srgbClr val="F8F9FA"/>
                </a:highlight>
              </a:rPr>
              <a:t> et </a:t>
            </a:r>
            <a:r>
              <a:rPr lang="en-CA" sz="1800" dirty="0" err="1">
                <a:solidFill>
                  <a:srgbClr val="222222"/>
                </a:solidFill>
                <a:highlight>
                  <a:srgbClr val="F8F9FA"/>
                </a:highlight>
              </a:rPr>
              <a:t>éventuellement</a:t>
            </a:r>
            <a:r>
              <a:rPr lang="en-CA" sz="1800" dirty="0">
                <a:solidFill>
                  <a:srgbClr val="222222"/>
                </a:solidFill>
                <a:highlight>
                  <a:srgbClr val="F8F9FA"/>
                </a:highlight>
              </a:rPr>
              <a:t> </a:t>
            </a:r>
            <a:r>
              <a:rPr lang="en-CA" sz="1800" dirty="0" err="1">
                <a:solidFill>
                  <a:srgbClr val="222222"/>
                </a:solidFill>
                <a:highlight>
                  <a:srgbClr val="F8F9FA"/>
                </a:highlight>
              </a:rPr>
              <a:t>une</a:t>
            </a:r>
            <a:r>
              <a:rPr lang="en-CA" sz="1800" dirty="0">
                <a:solidFill>
                  <a:srgbClr val="222222"/>
                </a:solidFill>
                <a:highlight>
                  <a:srgbClr val="F8F9FA"/>
                </a:highlight>
              </a:rPr>
              <a:t> </a:t>
            </a:r>
            <a:r>
              <a:rPr lang="en-CA" sz="1800" dirty="0" err="1">
                <a:solidFill>
                  <a:srgbClr val="222222"/>
                </a:solidFill>
                <a:highlight>
                  <a:srgbClr val="F8F9FA"/>
                </a:highlight>
              </a:rPr>
              <a:t>archéologie</a:t>
            </a:r>
            <a:r>
              <a:rPr lang="en-CA" sz="1800" dirty="0">
                <a:solidFill>
                  <a:srgbClr val="222222"/>
                </a:solidFill>
                <a:highlight>
                  <a:srgbClr val="F8F9FA"/>
                </a:highlight>
              </a:rPr>
              <a:t> </a:t>
            </a:r>
            <a:r>
              <a:rPr lang="en-CA" sz="1800" dirty="0" err="1">
                <a:solidFill>
                  <a:srgbClr val="222222"/>
                </a:solidFill>
                <a:highlight>
                  <a:srgbClr val="F8F9FA"/>
                </a:highlight>
              </a:rPr>
              <a:t>fascinantes</a:t>
            </a:r>
            <a:r>
              <a:rPr lang="en-CA" sz="1800" dirty="0">
                <a:solidFill>
                  <a:srgbClr val="222222"/>
                </a:solidFill>
                <a:highlight>
                  <a:srgbClr val="F8F9FA"/>
                </a:highlight>
              </a:rPr>
              <a:t>.</a:t>
            </a:r>
            <a:r>
              <a:rPr lang="en-CA" sz="1800" dirty="0" smtClean="0"/>
              <a:t/>
            </a:r>
            <a:br>
              <a:rPr lang="en-CA" sz="1800" dirty="0" smtClean="0"/>
            </a:br>
            <a:r>
              <a:rPr lang="en-CA" sz="1800" dirty="0" smtClean="0"/>
              <a:t>							</a:t>
            </a:r>
            <a:r>
              <a:rPr lang="en-CA" sz="1600" dirty="0" smtClean="0"/>
              <a:t>Map by Joe Wallach </a:t>
            </a:r>
            <a:endParaRPr lang="en-CA" sz="1600" dirty="0"/>
          </a:p>
        </p:txBody>
      </p:sp>
    </p:spTree>
    <p:extLst>
      <p:ext uri="{BB962C8B-B14F-4D97-AF65-F5344CB8AC3E}">
        <p14:creationId xmlns:p14="http://schemas.microsoft.com/office/powerpoint/2010/main" val="14686317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04664"/>
            <a:ext cx="3034680" cy="5760640"/>
          </a:xfrm>
        </p:spPr>
        <p:txBody>
          <a:bodyPr>
            <a:normAutofit fontScale="62500" lnSpcReduction="20000"/>
          </a:bodyPr>
          <a:lstStyle/>
          <a:p>
            <a:pPr marL="0" indent="0">
              <a:buNone/>
            </a:pPr>
            <a:r>
              <a:rPr lang="en-CA" dirty="0" smtClean="0"/>
              <a:t>Combining conservation and public use</a:t>
            </a:r>
          </a:p>
          <a:p>
            <a:pPr marL="0" indent="0">
              <a:buNone/>
            </a:pPr>
            <a:endParaRPr lang="en-CA" dirty="0" smtClean="0"/>
          </a:p>
          <a:p>
            <a:pPr>
              <a:buFontTx/>
              <a:buChar char="-"/>
            </a:pPr>
            <a:r>
              <a:rPr lang="en-CA" dirty="0" smtClean="0"/>
              <a:t>Trails for walking, skiing and snowshoeing</a:t>
            </a:r>
          </a:p>
          <a:p>
            <a:pPr>
              <a:buFontTx/>
              <a:buChar char="-"/>
            </a:pPr>
            <a:r>
              <a:rPr lang="en-CA" dirty="0" smtClean="0"/>
              <a:t>Picnic tables beside the water</a:t>
            </a:r>
          </a:p>
          <a:p>
            <a:pPr>
              <a:buFontTx/>
              <a:buChar char="-"/>
            </a:pPr>
            <a:r>
              <a:rPr lang="en-CA" dirty="0" smtClean="0"/>
              <a:t>Nature studies</a:t>
            </a:r>
          </a:p>
          <a:p>
            <a:pPr>
              <a:buFontTx/>
              <a:buChar char="-"/>
            </a:pPr>
            <a:r>
              <a:rPr lang="en-CA" dirty="0" smtClean="0"/>
              <a:t>Limited camping for small youth groups</a:t>
            </a:r>
          </a:p>
          <a:p>
            <a:pPr>
              <a:buFontTx/>
              <a:buChar char="-"/>
            </a:pPr>
            <a:r>
              <a:rPr lang="en-CA" dirty="0" smtClean="0"/>
              <a:t>Opportunities for scientific study</a:t>
            </a:r>
          </a:p>
          <a:p>
            <a:pPr>
              <a:buFontTx/>
              <a:buChar char="-"/>
            </a:pPr>
            <a:r>
              <a:rPr lang="en-CA" dirty="0" smtClean="0"/>
              <a:t>Plaques explaining field naturalist finds</a:t>
            </a:r>
          </a:p>
          <a:p>
            <a:pPr>
              <a:buFontTx/>
              <a:buChar char="-"/>
            </a:pPr>
            <a:r>
              <a:rPr lang="en-CA" dirty="0" smtClean="0"/>
              <a:t>Plaques celebrating the history and economic development of Russell: first school, early cemetery, early church, major industry</a:t>
            </a:r>
          </a:p>
          <a:p>
            <a:pPr>
              <a:buFontTx/>
              <a:buChar char="-"/>
            </a:pPr>
            <a:endParaRPr lang="en-CA"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63888" y="908720"/>
            <a:ext cx="4896544" cy="5056117"/>
          </a:xfrm>
          <a:prstGeom prst="rect">
            <a:avLst/>
          </a:prstGeom>
        </p:spPr>
      </p:pic>
    </p:spTree>
    <p:extLst>
      <p:ext uri="{BB962C8B-B14F-4D97-AF65-F5344CB8AC3E}">
        <p14:creationId xmlns:p14="http://schemas.microsoft.com/office/powerpoint/2010/main" val="3135982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04665"/>
            <a:ext cx="8219256" cy="3096344"/>
          </a:xfrm>
        </p:spPr>
        <p:txBody>
          <a:bodyPr>
            <a:normAutofit lnSpcReduction="10000"/>
          </a:bodyPr>
          <a:lstStyle/>
          <a:p>
            <a:pPr marL="0" lvl="0" indent="0">
              <a:lnSpc>
                <a:spcPct val="80000"/>
              </a:lnSpc>
              <a:spcBef>
                <a:spcPts val="0"/>
              </a:spcBef>
              <a:buClr>
                <a:schemeClr val="dk1"/>
              </a:buClr>
              <a:buSzPts val="2000"/>
              <a:buNone/>
            </a:pPr>
            <a:r>
              <a:rPr lang="fr-FR" sz="2000" dirty="0"/>
              <a:t>La </a:t>
            </a:r>
            <a:r>
              <a:rPr lang="fr-FR" sz="2000" dirty="0" err="1"/>
              <a:t>combination</a:t>
            </a:r>
            <a:r>
              <a:rPr lang="fr-FR" sz="2000" dirty="0"/>
              <a:t> de l’utilisation par la public et la conservation </a:t>
            </a:r>
            <a:endParaRPr lang="fr-FR" sz="1800" dirty="0"/>
          </a:p>
          <a:p>
            <a:pPr marL="0" lvl="0" indent="0">
              <a:lnSpc>
                <a:spcPct val="80000"/>
              </a:lnSpc>
              <a:spcBef>
                <a:spcPts val="400"/>
              </a:spcBef>
              <a:buClr>
                <a:schemeClr val="dk1"/>
              </a:buClr>
              <a:buSzPts val="2000"/>
              <a:buNone/>
            </a:pPr>
            <a:endParaRPr lang="fr-FR" sz="2000" dirty="0"/>
          </a:p>
          <a:p>
            <a:pPr lvl="0" indent="-330200">
              <a:spcBef>
                <a:spcPts val="400"/>
              </a:spcBef>
              <a:buClr>
                <a:schemeClr val="dk1"/>
              </a:buClr>
              <a:buSzPts val="1800"/>
              <a:buFont typeface="Calibri"/>
              <a:buChar char="-"/>
            </a:pPr>
            <a:r>
              <a:rPr lang="fr-FR" sz="1800" dirty="0">
                <a:solidFill>
                  <a:srgbClr val="222222"/>
                </a:solidFill>
                <a:highlight>
                  <a:srgbClr val="F8F9FA"/>
                </a:highlight>
              </a:rPr>
              <a:t>Sentiers pour la marche, le ski et la raquette</a:t>
            </a:r>
          </a:p>
          <a:p>
            <a:pPr lvl="0" indent="-330200">
              <a:spcBef>
                <a:spcPts val="400"/>
              </a:spcBef>
              <a:buClr>
                <a:schemeClr val="dk1"/>
              </a:buClr>
              <a:buSzPts val="1800"/>
              <a:buFont typeface="Calibri"/>
              <a:buChar char="-"/>
            </a:pPr>
            <a:r>
              <a:rPr lang="fr-FR" sz="1800" dirty="0">
                <a:solidFill>
                  <a:srgbClr val="222222"/>
                </a:solidFill>
                <a:highlight>
                  <a:srgbClr val="F8F9FA"/>
                </a:highlight>
              </a:rPr>
              <a:t>Tables de pique-nique au bord de l'eau</a:t>
            </a:r>
          </a:p>
          <a:p>
            <a:pPr lvl="0" indent="-330200">
              <a:spcBef>
                <a:spcPts val="400"/>
              </a:spcBef>
              <a:buClr>
                <a:schemeClr val="dk1"/>
              </a:buClr>
              <a:buSzPts val="1800"/>
              <a:buFont typeface="Calibri"/>
              <a:buChar char="-"/>
            </a:pPr>
            <a:r>
              <a:rPr lang="fr-FR" sz="1800" dirty="0">
                <a:solidFill>
                  <a:srgbClr val="222222"/>
                </a:solidFill>
                <a:highlight>
                  <a:srgbClr val="F8F9FA"/>
                </a:highlight>
              </a:rPr>
              <a:t>Études de la nature</a:t>
            </a:r>
          </a:p>
          <a:p>
            <a:pPr lvl="0" indent="-330200">
              <a:spcBef>
                <a:spcPts val="400"/>
              </a:spcBef>
              <a:buClr>
                <a:schemeClr val="dk1"/>
              </a:buClr>
              <a:buSzPts val="1800"/>
              <a:buFont typeface="Calibri"/>
              <a:buChar char="-"/>
            </a:pPr>
            <a:r>
              <a:rPr lang="fr-FR" sz="1800" dirty="0">
                <a:solidFill>
                  <a:srgbClr val="222222"/>
                </a:solidFill>
                <a:highlight>
                  <a:srgbClr val="F8F9FA"/>
                </a:highlight>
              </a:rPr>
              <a:t>Camping limité pour les petits groupes de jeunes</a:t>
            </a:r>
          </a:p>
          <a:p>
            <a:pPr lvl="0" indent="-330200">
              <a:spcBef>
                <a:spcPts val="400"/>
              </a:spcBef>
              <a:buClr>
                <a:schemeClr val="dk1"/>
              </a:buClr>
              <a:buSzPts val="1800"/>
              <a:buFont typeface="Calibri"/>
              <a:buChar char="-"/>
            </a:pPr>
            <a:r>
              <a:rPr lang="fr-FR" sz="1800" dirty="0">
                <a:solidFill>
                  <a:srgbClr val="222222"/>
                </a:solidFill>
                <a:highlight>
                  <a:srgbClr val="F8F9FA"/>
                </a:highlight>
              </a:rPr>
              <a:t>Possibilités d'études scientifiques</a:t>
            </a:r>
          </a:p>
          <a:p>
            <a:pPr lvl="0" indent="-330200">
              <a:spcBef>
                <a:spcPts val="400"/>
              </a:spcBef>
              <a:buClr>
                <a:schemeClr val="dk1"/>
              </a:buClr>
              <a:buSzPts val="1800"/>
              <a:buFont typeface="Calibri"/>
              <a:buChar char="-"/>
            </a:pPr>
            <a:r>
              <a:rPr lang="fr-FR" sz="1800" dirty="0">
                <a:solidFill>
                  <a:srgbClr val="222222"/>
                </a:solidFill>
                <a:highlight>
                  <a:srgbClr val="F8F9FA"/>
                </a:highlight>
              </a:rPr>
              <a:t>Plaques expliquant les découvertes de naturalistes sur le terrain</a:t>
            </a:r>
          </a:p>
          <a:p>
            <a:pPr marR="38100" lvl="0">
              <a:spcBef>
                <a:spcPts val="0"/>
              </a:spcBef>
              <a:buSzPts val="1800"/>
              <a:buFont typeface="Calibri"/>
              <a:buChar char="-"/>
            </a:pPr>
            <a:r>
              <a:rPr lang="fr-FR" sz="1800" dirty="0">
                <a:solidFill>
                  <a:srgbClr val="222222"/>
                </a:solidFill>
                <a:highlight>
                  <a:srgbClr val="F8F9FA"/>
                </a:highlight>
              </a:rPr>
              <a:t>Plaques célébrant l'histoire et le développement économique de Russell: première école, cimetière ancien, église primitive, grande industrie</a:t>
            </a:r>
            <a:endParaRPr lang="fr-FR" sz="1800" dirty="0"/>
          </a:p>
          <a:p>
            <a:pPr marL="0" indent="0">
              <a:buNone/>
            </a:pPr>
            <a:endParaRPr lang="en-CA" sz="18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63688" y="3356992"/>
            <a:ext cx="5328592" cy="3118864"/>
          </a:xfrm>
          <a:prstGeom prst="rect">
            <a:avLst/>
          </a:prstGeom>
        </p:spPr>
      </p:pic>
    </p:spTree>
    <p:extLst>
      <p:ext uri="{BB962C8B-B14F-4D97-AF65-F5344CB8AC3E}">
        <p14:creationId xmlns:p14="http://schemas.microsoft.com/office/powerpoint/2010/main" val="37379600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536" y="332656"/>
            <a:ext cx="8424936" cy="1152128"/>
          </a:xfrm>
        </p:spPr>
        <p:txBody>
          <a:bodyPr>
            <a:noAutofit/>
          </a:bodyPr>
          <a:lstStyle/>
          <a:p>
            <a:pPr algn="l"/>
            <a:r>
              <a:rPr lang="en-CA" sz="1600" dirty="0" smtClean="0"/>
              <a:t>The Canadian Parks and Wilderness Society – Ottawa Valley Chapter has offered to help us apply for funding from foundations and government, including federal funding, to acquire the property. </a:t>
            </a:r>
            <a:r>
              <a:rPr lang="en-CA" sz="1600" dirty="0" smtClean="0">
                <a:solidFill>
                  <a:srgbClr val="333333"/>
                </a:solidFill>
                <a:highlight>
                  <a:srgbClr val="FFFFFF"/>
                </a:highlight>
              </a:rPr>
              <a:t>CPAWS-OV-VO</a:t>
            </a:r>
            <a:r>
              <a:rPr lang="en-CA" sz="1600" dirty="0" smtClean="0"/>
              <a:t> </a:t>
            </a:r>
            <a:r>
              <a:rPr lang="en-CA" sz="1600" dirty="0">
                <a:solidFill>
                  <a:srgbClr val="222222"/>
                </a:solidFill>
                <a:highlight>
                  <a:srgbClr val="F8F9FA"/>
                </a:highlight>
              </a:rPr>
              <a:t>a </a:t>
            </a:r>
            <a:r>
              <a:rPr lang="en-CA" sz="1600" dirty="0" err="1">
                <a:solidFill>
                  <a:srgbClr val="222222"/>
                </a:solidFill>
                <a:highlight>
                  <a:srgbClr val="F8F9FA"/>
                </a:highlight>
              </a:rPr>
              <a:t>offert</a:t>
            </a:r>
            <a:r>
              <a:rPr lang="en-CA" sz="1600" dirty="0">
                <a:solidFill>
                  <a:srgbClr val="222222"/>
                </a:solidFill>
                <a:highlight>
                  <a:srgbClr val="F8F9FA"/>
                </a:highlight>
              </a:rPr>
              <a:t> de nous aider à </a:t>
            </a:r>
            <a:r>
              <a:rPr lang="en-CA" sz="1600" dirty="0" err="1">
                <a:solidFill>
                  <a:srgbClr val="222222"/>
                </a:solidFill>
                <a:highlight>
                  <a:srgbClr val="F8F9FA"/>
                </a:highlight>
              </a:rPr>
              <a:t>acquérir</a:t>
            </a:r>
            <a:r>
              <a:rPr lang="en-CA" sz="1600" dirty="0">
                <a:solidFill>
                  <a:srgbClr val="222222"/>
                </a:solidFill>
                <a:highlight>
                  <a:srgbClr val="F8F9FA"/>
                </a:highlight>
              </a:rPr>
              <a:t> la </a:t>
            </a:r>
            <a:r>
              <a:rPr lang="en-CA" sz="1600" dirty="0" err="1">
                <a:solidFill>
                  <a:srgbClr val="222222"/>
                </a:solidFill>
                <a:highlight>
                  <a:srgbClr val="F8F9FA"/>
                </a:highlight>
              </a:rPr>
              <a:t>propriété</a:t>
            </a:r>
            <a:r>
              <a:rPr lang="en-CA" sz="1600" dirty="0">
                <a:solidFill>
                  <a:srgbClr val="222222"/>
                </a:solidFill>
                <a:highlight>
                  <a:srgbClr val="F8F9FA"/>
                </a:highlight>
              </a:rPr>
              <a:t> et de nous aider avec le </a:t>
            </a:r>
            <a:r>
              <a:rPr lang="en-CA" sz="1600" dirty="0" err="1">
                <a:solidFill>
                  <a:srgbClr val="222222"/>
                </a:solidFill>
                <a:highlight>
                  <a:srgbClr val="F8F9FA"/>
                </a:highlight>
              </a:rPr>
              <a:t>financement</a:t>
            </a:r>
            <a:r>
              <a:rPr lang="en-CA" sz="1600" dirty="0">
                <a:solidFill>
                  <a:srgbClr val="222222"/>
                </a:solidFill>
                <a:highlight>
                  <a:srgbClr val="F8F9FA"/>
                </a:highlight>
              </a:rPr>
              <a:t> des </a:t>
            </a:r>
            <a:r>
              <a:rPr lang="en-CA" sz="1600" dirty="0" err="1">
                <a:solidFill>
                  <a:srgbClr val="222222"/>
                </a:solidFill>
                <a:highlight>
                  <a:srgbClr val="F8F9FA"/>
                </a:highlight>
              </a:rPr>
              <a:t>fondations</a:t>
            </a:r>
            <a:r>
              <a:rPr lang="en-CA" sz="1600" dirty="0">
                <a:solidFill>
                  <a:srgbClr val="222222"/>
                </a:solidFill>
                <a:highlight>
                  <a:srgbClr val="F8F9FA"/>
                </a:highlight>
              </a:rPr>
              <a:t> et du </a:t>
            </a:r>
            <a:r>
              <a:rPr lang="en-CA" sz="1600" dirty="0" err="1">
                <a:solidFill>
                  <a:srgbClr val="222222"/>
                </a:solidFill>
                <a:highlight>
                  <a:srgbClr val="F8F9FA"/>
                </a:highlight>
              </a:rPr>
              <a:t>gouvernement</a:t>
            </a:r>
            <a:r>
              <a:rPr lang="en-CA" sz="1600" dirty="0">
                <a:solidFill>
                  <a:srgbClr val="222222"/>
                </a:solidFill>
                <a:highlight>
                  <a:srgbClr val="F8F9FA"/>
                </a:highlight>
              </a:rPr>
              <a:t>, y </a:t>
            </a:r>
            <a:r>
              <a:rPr lang="en-CA" sz="1600" dirty="0" err="1">
                <a:solidFill>
                  <a:srgbClr val="222222"/>
                </a:solidFill>
                <a:highlight>
                  <a:srgbClr val="F8F9FA"/>
                </a:highlight>
              </a:rPr>
              <a:t>compris</a:t>
            </a:r>
            <a:r>
              <a:rPr lang="en-CA" sz="1600" dirty="0">
                <a:solidFill>
                  <a:srgbClr val="222222"/>
                </a:solidFill>
                <a:highlight>
                  <a:srgbClr val="F8F9FA"/>
                </a:highlight>
              </a:rPr>
              <a:t> un </a:t>
            </a:r>
            <a:r>
              <a:rPr lang="en-CA" sz="1600" dirty="0" err="1">
                <a:solidFill>
                  <a:srgbClr val="222222"/>
                </a:solidFill>
                <a:highlight>
                  <a:srgbClr val="F8F9FA"/>
                </a:highlight>
              </a:rPr>
              <a:t>financement</a:t>
            </a:r>
            <a:r>
              <a:rPr lang="en-CA" sz="1600" dirty="0">
                <a:solidFill>
                  <a:srgbClr val="222222"/>
                </a:solidFill>
                <a:highlight>
                  <a:srgbClr val="F8F9FA"/>
                </a:highlight>
              </a:rPr>
              <a:t> </a:t>
            </a:r>
            <a:r>
              <a:rPr lang="en-CA" sz="1600" dirty="0" err="1">
                <a:solidFill>
                  <a:srgbClr val="222222"/>
                </a:solidFill>
                <a:highlight>
                  <a:srgbClr val="F8F9FA"/>
                </a:highlight>
              </a:rPr>
              <a:t>fédéral</a:t>
            </a:r>
            <a:r>
              <a:rPr lang="en-CA" sz="1600" dirty="0">
                <a:solidFill>
                  <a:srgbClr val="222222"/>
                </a:solidFill>
                <a:highlight>
                  <a:srgbClr val="F8F9FA"/>
                </a:highlight>
              </a:rPr>
              <a:t>, pour </a:t>
            </a:r>
            <a:r>
              <a:rPr lang="en-CA" sz="1600" dirty="0" err="1">
                <a:solidFill>
                  <a:srgbClr val="222222"/>
                </a:solidFill>
                <a:highlight>
                  <a:srgbClr val="F8F9FA"/>
                </a:highlight>
              </a:rPr>
              <a:t>acquérir</a:t>
            </a:r>
            <a:r>
              <a:rPr lang="en-CA" sz="1600" dirty="0">
                <a:solidFill>
                  <a:srgbClr val="222222"/>
                </a:solidFill>
                <a:highlight>
                  <a:srgbClr val="F8F9FA"/>
                </a:highlight>
              </a:rPr>
              <a:t> la </a:t>
            </a:r>
            <a:r>
              <a:rPr lang="en-CA" sz="1600" dirty="0" err="1">
                <a:solidFill>
                  <a:srgbClr val="222222"/>
                </a:solidFill>
                <a:highlight>
                  <a:srgbClr val="F8F9FA"/>
                </a:highlight>
              </a:rPr>
              <a:t>propriété</a:t>
            </a:r>
            <a:r>
              <a:rPr lang="en-CA" sz="1600" dirty="0">
                <a:solidFill>
                  <a:srgbClr val="222222"/>
                </a:solidFill>
                <a:highlight>
                  <a:srgbClr val="F8F9FA"/>
                </a:highlight>
              </a:rPr>
              <a:t>.</a:t>
            </a:r>
            <a:endParaRPr lang="en-CA" sz="1600" dirty="0"/>
          </a:p>
        </p:txBody>
      </p:sp>
      <p:sp>
        <p:nvSpPr>
          <p:cNvPr id="3" name="Content Placeholder 2"/>
          <p:cNvSpPr>
            <a:spLocks noGrp="1"/>
          </p:cNvSpPr>
          <p:nvPr>
            <p:ph idx="1"/>
          </p:nvPr>
        </p:nvSpPr>
        <p:spPr>
          <a:xfrm>
            <a:off x="457200" y="1412777"/>
            <a:ext cx="8229600" cy="1296143"/>
          </a:xfrm>
        </p:spPr>
        <p:txBody>
          <a:bodyPr>
            <a:normAutofit/>
          </a:bodyPr>
          <a:lstStyle/>
          <a:p>
            <a:pPr marL="0" lvl="0" indent="0">
              <a:buNone/>
            </a:pPr>
            <a:r>
              <a:rPr lang="en-CA" sz="1400" dirty="0" smtClean="0"/>
              <a:t>The CPAWS </a:t>
            </a:r>
            <a:r>
              <a:rPr lang="en-CA" sz="1400" dirty="0"/>
              <a:t>is Canada’s pre-eminent, national community-based voice for public wilderness protection. The Ottawa Valley Chapter </a:t>
            </a:r>
            <a:r>
              <a:rPr lang="en-CA" sz="1400" dirty="0" smtClean="0"/>
              <a:t>(CPAWS-OV</a:t>
            </a:r>
            <a:r>
              <a:rPr lang="en-CA" sz="1400" dirty="0"/>
              <a:t>) works to protect public lands in the National Capital Region and surrounding areas. </a:t>
            </a:r>
            <a:r>
              <a:rPr lang="fr-FR" sz="1400" dirty="0" smtClean="0">
                <a:solidFill>
                  <a:srgbClr val="333333"/>
                </a:solidFill>
                <a:highlight>
                  <a:srgbClr val="FFFFFF"/>
                </a:highlight>
              </a:rPr>
              <a:t>CPAWS-OV-VO est </a:t>
            </a:r>
            <a:r>
              <a:rPr lang="fr-FR" sz="1400" dirty="0">
                <a:solidFill>
                  <a:srgbClr val="333333"/>
                </a:solidFill>
                <a:highlight>
                  <a:srgbClr val="FFFFFF"/>
                </a:highlight>
              </a:rPr>
              <a:t>le seul organisme de bienfaisance pancanadien qui se consacre exclusivement à la protection de nos terres publiques, de nos océans et de nos eaux intérieures, et qui veille à ce que nos parcs soient gérés de manière à protéger la nature qui y vit. </a:t>
            </a:r>
            <a:endParaRPr lang="fr-FR" sz="1400" dirty="0"/>
          </a:p>
          <a:p>
            <a:pPr marL="0" indent="0">
              <a:buNone/>
            </a:pPr>
            <a:endParaRPr lang="en-CA" sz="1600" dirty="0" smtClean="0"/>
          </a:p>
          <a:p>
            <a:pPr marL="0" indent="0">
              <a:buNone/>
            </a:pPr>
            <a:endParaRPr lang="en-CA" sz="3300" dirty="0"/>
          </a:p>
          <a:p>
            <a:pPr marL="0" indent="0">
              <a:buNone/>
            </a:pPr>
            <a:endParaRPr lang="en-CA" sz="3300" dirty="0" smtClean="0"/>
          </a:p>
          <a:p>
            <a:pPr marL="0" indent="0">
              <a:buNone/>
            </a:pPr>
            <a:endParaRPr lang="en-CA"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87624" y="2785841"/>
            <a:ext cx="6840760" cy="3537119"/>
          </a:xfrm>
          <a:prstGeom prst="rect">
            <a:avLst/>
          </a:prstGeom>
        </p:spPr>
      </p:pic>
    </p:spTree>
    <p:extLst>
      <p:ext uri="{BB962C8B-B14F-4D97-AF65-F5344CB8AC3E}">
        <p14:creationId xmlns:p14="http://schemas.microsoft.com/office/powerpoint/2010/main" val="9353248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332656"/>
            <a:ext cx="8229600" cy="720080"/>
          </a:xfrm>
        </p:spPr>
        <p:txBody>
          <a:bodyPr>
            <a:noAutofit/>
          </a:bodyPr>
          <a:lstStyle/>
          <a:p>
            <a:r>
              <a:rPr lang="fr-FR" sz="2400" dirty="0"/>
              <a:t>C'est important de combiner les objectifs de conservation et l'accès public sur ce territoire unique.</a:t>
            </a:r>
            <a:endParaRPr lang="fr-FR" sz="24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08104" y="2564904"/>
            <a:ext cx="2839776" cy="2031782"/>
          </a:xfrm>
          <a:prstGeom prst="rect">
            <a:avLst/>
          </a:prstGeom>
        </p:spPr>
      </p:pic>
      <p:sp>
        <p:nvSpPr>
          <p:cNvPr id="3" name="Content Placeholder 2"/>
          <p:cNvSpPr>
            <a:spLocks noGrp="1"/>
          </p:cNvSpPr>
          <p:nvPr>
            <p:ph idx="1"/>
          </p:nvPr>
        </p:nvSpPr>
        <p:spPr>
          <a:xfrm>
            <a:off x="457200" y="1052736"/>
            <a:ext cx="8229600" cy="5073427"/>
          </a:xfrm>
        </p:spPr>
        <p:txBody>
          <a:bodyPr>
            <a:noAutofit/>
          </a:bodyPr>
          <a:lstStyle/>
          <a:p>
            <a:pPr marL="0" lvl="0" indent="0">
              <a:buNone/>
            </a:pPr>
            <a:r>
              <a:rPr lang="en-CA" sz="1800" dirty="0" smtClean="0"/>
              <a:t>Other organizations have expressed interest in helping with management, funding, publicity, administration, and potential projects, once it is acquired. </a:t>
            </a:r>
            <a:r>
              <a:rPr lang="fr-FR" sz="1800" dirty="0">
                <a:solidFill>
                  <a:srgbClr val="222222"/>
                </a:solidFill>
                <a:highlight>
                  <a:srgbClr val="F8F9FA"/>
                </a:highlight>
                <a:ea typeface="Arial"/>
                <a:cs typeface="Arial"/>
                <a:sym typeface="Arial"/>
              </a:rPr>
              <a:t>D'autres organisations ont manifesté leur intérêt pour aider à la gestion, au financement, à la publicité, à l'administration et aux projets potentiels, une fois qu'ils ont été acquis. Ils </a:t>
            </a:r>
            <a:r>
              <a:rPr lang="fr-FR" sz="1800" dirty="0" smtClean="0">
                <a:solidFill>
                  <a:srgbClr val="222222"/>
                </a:solidFill>
                <a:highlight>
                  <a:srgbClr val="F8F9FA"/>
                </a:highlight>
                <a:ea typeface="Arial"/>
                <a:cs typeface="Arial"/>
                <a:sym typeface="Arial"/>
              </a:rPr>
              <a:t>incluent</a:t>
            </a:r>
            <a:r>
              <a:rPr lang="fr-FR" sz="1800" dirty="0">
                <a:solidFill>
                  <a:srgbClr val="222222"/>
                </a:solidFill>
                <a:highlight>
                  <a:srgbClr val="F8F9FA"/>
                </a:highlight>
                <a:ea typeface="Arial"/>
                <a:cs typeface="Arial"/>
                <a:sym typeface="Arial"/>
              </a:rPr>
              <a:t>:</a:t>
            </a:r>
          </a:p>
          <a:p>
            <a:pPr marL="0" indent="0">
              <a:buNone/>
            </a:pPr>
            <a:r>
              <a:rPr lang="en-CA" sz="1800" dirty="0" smtClean="0"/>
              <a:t>They include:</a:t>
            </a:r>
          </a:p>
          <a:p>
            <a:pPr marL="0" indent="0">
              <a:buNone/>
            </a:pPr>
            <a:r>
              <a:rPr lang="en-CA" sz="1800" dirty="0" smtClean="0"/>
              <a:t>- The Nature Conservancy of Canada – Conservation </a:t>
            </a:r>
          </a:p>
          <a:p>
            <a:pPr marL="0" indent="0">
              <a:buNone/>
            </a:pPr>
            <a:r>
              <a:rPr lang="en-CA" sz="1800" dirty="0"/>
              <a:t>	</a:t>
            </a:r>
            <a:r>
              <a:rPr lang="en-CA" sz="1800" dirty="0" smtClean="0"/>
              <a:t>de la Nature Canada</a:t>
            </a:r>
          </a:p>
          <a:p>
            <a:pPr marL="0" indent="0">
              <a:buNone/>
            </a:pPr>
            <a:r>
              <a:rPr lang="en-CA" sz="1800" dirty="0" smtClean="0"/>
              <a:t>- The Ottawa Field Naturalists Club – Club de </a:t>
            </a:r>
          </a:p>
          <a:p>
            <a:pPr marL="0" indent="0">
              <a:buNone/>
            </a:pPr>
            <a:r>
              <a:rPr lang="en-CA" sz="1800" dirty="0" smtClean="0"/>
              <a:t>	</a:t>
            </a:r>
            <a:r>
              <a:rPr lang="en-CA" sz="1800" dirty="0" err="1" smtClean="0"/>
              <a:t>naturalistes</a:t>
            </a:r>
            <a:r>
              <a:rPr lang="en-CA" sz="1800" dirty="0" smtClean="0"/>
              <a:t> </a:t>
            </a:r>
            <a:r>
              <a:rPr lang="en-CA" sz="1800" dirty="0" err="1" smtClean="0"/>
              <a:t>d’Ottawa</a:t>
            </a:r>
            <a:endParaRPr lang="en-CA" sz="1800" dirty="0" smtClean="0"/>
          </a:p>
          <a:p>
            <a:pPr marL="0" indent="0">
              <a:buNone/>
            </a:pPr>
            <a:r>
              <a:rPr lang="en-CA" sz="1800" dirty="0" smtClean="0"/>
              <a:t>- Ecology Ottawa – </a:t>
            </a:r>
            <a:r>
              <a:rPr lang="en-CA" sz="1800" dirty="0" err="1" smtClean="0"/>
              <a:t>Ecologie</a:t>
            </a:r>
            <a:r>
              <a:rPr lang="en-CA" sz="1800" dirty="0" smtClean="0"/>
              <a:t> Ottawa</a:t>
            </a:r>
          </a:p>
          <a:p>
            <a:pPr marL="0" indent="0">
              <a:buNone/>
            </a:pPr>
            <a:r>
              <a:rPr lang="en-CA" sz="1800" dirty="0" smtClean="0"/>
              <a:t>- Hold the Line campaign</a:t>
            </a:r>
          </a:p>
          <a:p>
            <a:pPr marL="0" indent="0">
              <a:buNone/>
            </a:pPr>
            <a:r>
              <a:rPr lang="en-CA" sz="1800" dirty="0" smtClean="0"/>
              <a:t>- The Council of </a:t>
            </a:r>
            <a:r>
              <a:rPr lang="en-CA" sz="1800" dirty="0"/>
              <a:t>Canadians – Le </a:t>
            </a:r>
            <a:r>
              <a:rPr lang="en-CA" sz="1800" dirty="0" err="1"/>
              <a:t>Conseil</a:t>
            </a:r>
            <a:r>
              <a:rPr lang="en-CA" sz="1800" dirty="0"/>
              <a:t> des </a:t>
            </a:r>
            <a:r>
              <a:rPr lang="en-CA" sz="1800" dirty="0" err="1"/>
              <a:t>Canadiens</a:t>
            </a:r>
            <a:endParaRPr lang="en-CA" sz="1800" dirty="0" smtClean="0"/>
          </a:p>
          <a:p>
            <a:pPr marL="0" indent="0">
              <a:buNone/>
            </a:pPr>
            <a:r>
              <a:rPr lang="en-CA" sz="1800" dirty="0" smtClean="0"/>
              <a:t>- And local service organizations are coming on board – some of their members are here tonight to show support. </a:t>
            </a:r>
            <a:r>
              <a:rPr lang="en-CA" sz="1800" dirty="0">
                <a:solidFill>
                  <a:srgbClr val="222222"/>
                </a:solidFill>
                <a:highlight>
                  <a:srgbClr val="F8F9FA"/>
                </a:highlight>
                <a:ea typeface="Arial"/>
                <a:cs typeface="Arial"/>
                <a:sym typeface="Arial"/>
              </a:rPr>
              <a:t>Et les </a:t>
            </a:r>
            <a:r>
              <a:rPr lang="en-CA" sz="1800" dirty="0" err="1">
                <a:solidFill>
                  <a:srgbClr val="222222"/>
                </a:solidFill>
                <a:highlight>
                  <a:srgbClr val="F8F9FA"/>
                </a:highlight>
                <a:ea typeface="Arial"/>
                <a:cs typeface="Arial"/>
                <a:sym typeface="Arial"/>
              </a:rPr>
              <a:t>organismes</a:t>
            </a:r>
            <a:r>
              <a:rPr lang="en-CA" sz="1800" dirty="0">
                <a:solidFill>
                  <a:srgbClr val="222222"/>
                </a:solidFill>
                <a:highlight>
                  <a:srgbClr val="F8F9FA"/>
                </a:highlight>
                <a:ea typeface="Arial"/>
                <a:cs typeface="Arial"/>
                <a:sym typeface="Arial"/>
              </a:rPr>
              <a:t> de services </a:t>
            </a:r>
            <a:r>
              <a:rPr lang="en-CA" sz="1800" dirty="0" err="1">
                <a:solidFill>
                  <a:srgbClr val="222222"/>
                </a:solidFill>
                <a:highlight>
                  <a:srgbClr val="F8F9FA"/>
                </a:highlight>
                <a:ea typeface="Arial"/>
                <a:cs typeface="Arial"/>
                <a:sym typeface="Arial"/>
              </a:rPr>
              <a:t>locaux</a:t>
            </a:r>
            <a:r>
              <a:rPr lang="en-CA" sz="1800" dirty="0">
                <a:solidFill>
                  <a:srgbClr val="222222"/>
                </a:solidFill>
                <a:highlight>
                  <a:srgbClr val="F8F9FA"/>
                </a:highlight>
                <a:ea typeface="Arial"/>
                <a:cs typeface="Arial"/>
                <a:sym typeface="Arial"/>
              </a:rPr>
              <a:t> se </a:t>
            </a:r>
            <a:r>
              <a:rPr lang="en-CA" sz="1800" dirty="0" err="1">
                <a:solidFill>
                  <a:srgbClr val="222222"/>
                </a:solidFill>
                <a:highlight>
                  <a:srgbClr val="F8F9FA"/>
                </a:highlight>
                <a:ea typeface="Arial"/>
                <a:cs typeface="Arial"/>
                <a:sym typeface="Arial"/>
              </a:rPr>
              <a:t>joignent</a:t>
            </a:r>
            <a:r>
              <a:rPr lang="en-CA" sz="1800" dirty="0">
                <a:solidFill>
                  <a:srgbClr val="222222"/>
                </a:solidFill>
                <a:highlight>
                  <a:srgbClr val="F8F9FA"/>
                </a:highlight>
                <a:ea typeface="Arial"/>
                <a:cs typeface="Arial"/>
                <a:sym typeface="Arial"/>
              </a:rPr>
              <a:t> à nous - </a:t>
            </a:r>
            <a:r>
              <a:rPr lang="en-CA" sz="1800" dirty="0" err="1">
                <a:solidFill>
                  <a:srgbClr val="222222"/>
                </a:solidFill>
                <a:highlight>
                  <a:srgbClr val="F8F9FA"/>
                </a:highlight>
                <a:ea typeface="Arial"/>
                <a:cs typeface="Arial"/>
                <a:sym typeface="Arial"/>
              </a:rPr>
              <a:t>certains</a:t>
            </a:r>
            <a:r>
              <a:rPr lang="en-CA" sz="1800" dirty="0">
                <a:solidFill>
                  <a:srgbClr val="222222"/>
                </a:solidFill>
                <a:highlight>
                  <a:srgbClr val="F8F9FA"/>
                </a:highlight>
                <a:ea typeface="Arial"/>
                <a:cs typeface="Arial"/>
                <a:sym typeface="Arial"/>
              </a:rPr>
              <a:t> de </a:t>
            </a:r>
            <a:r>
              <a:rPr lang="en-CA" sz="1800" dirty="0" err="1">
                <a:solidFill>
                  <a:srgbClr val="222222"/>
                </a:solidFill>
                <a:highlight>
                  <a:srgbClr val="F8F9FA"/>
                </a:highlight>
                <a:ea typeface="Arial"/>
                <a:cs typeface="Arial"/>
                <a:sym typeface="Arial"/>
              </a:rPr>
              <a:t>leurs</a:t>
            </a:r>
            <a:r>
              <a:rPr lang="en-CA" sz="1800" dirty="0">
                <a:solidFill>
                  <a:srgbClr val="222222"/>
                </a:solidFill>
                <a:highlight>
                  <a:srgbClr val="F8F9FA"/>
                </a:highlight>
                <a:ea typeface="Arial"/>
                <a:cs typeface="Arial"/>
                <a:sym typeface="Arial"/>
              </a:rPr>
              <a:t> </a:t>
            </a:r>
            <a:r>
              <a:rPr lang="en-CA" sz="1800" dirty="0" err="1">
                <a:solidFill>
                  <a:srgbClr val="222222"/>
                </a:solidFill>
                <a:highlight>
                  <a:srgbClr val="F8F9FA"/>
                </a:highlight>
                <a:ea typeface="Arial"/>
                <a:cs typeface="Arial"/>
                <a:sym typeface="Arial"/>
              </a:rPr>
              <a:t>représentants</a:t>
            </a:r>
            <a:r>
              <a:rPr lang="en-CA" sz="1800" dirty="0">
                <a:solidFill>
                  <a:srgbClr val="222222"/>
                </a:solidFill>
                <a:highlight>
                  <a:srgbClr val="F8F9FA"/>
                </a:highlight>
                <a:ea typeface="Arial"/>
                <a:cs typeface="Arial"/>
                <a:sym typeface="Arial"/>
              </a:rPr>
              <a:t> </a:t>
            </a:r>
            <a:r>
              <a:rPr lang="en-CA" sz="1800" dirty="0" err="1">
                <a:solidFill>
                  <a:srgbClr val="222222"/>
                </a:solidFill>
                <a:highlight>
                  <a:srgbClr val="F8F9FA"/>
                </a:highlight>
                <a:ea typeface="Arial"/>
                <a:cs typeface="Arial"/>
                <a:sym typeface="Arial"/>
              </a:rPr>
              <a:t>sont</a:t>
            </a:r>
            <a:r>
              <a:rPr lang="en-CA" sz="1800" dirty="0">
                <a:solidFill>
                  <a:srgbClr val="222222"/>
                </a:solidFill>
                <a:highlight>
                  <a:srgbClr val="F8F9FA"/>
                </a:highlight>
                <a:ea typeface="Arial"/>
                <a:cs typeface="Arial"/>
                <a:sym typeface="Arial"/>
              </a:rPr>
              <a:t> </a:t>
            </a:r>
            <a:r>
              <a:rPr lang="en-CA" sz="1800" dirty="0" err="1">
                <a:solidFill>
                  <a:srgbClr val="222222"/>
                </a:solidFill>
                <a:highlight>
                  <a:srgbClr val="F8F9FA"/>
                </a:highlight>
                <a:ea typeface="Arial"/>
                <a:cs typeface="Arial"/>
                <a:sym typeface="Arial"/>
              </a:rPr>
              <a:t>ici</a:t>
            </a:r>
            <a:r>
              <a:rPr lang="en-CA" sz="1800" dirty="0">
                <a:solidFill>
                  <a:srgbClr val="222222"/>
                </a:solidFill>
                <a:highlight>
                  <a:srgbClr val="F8F9FA"/>
                </a:highlight>
                <a:ea typeface="Arial"/>
                <a:cs typeface="Arial"/>
                <a:sym typeface="Arial"/>
              </a:rPr>
              <a:t> </a:t>
            </a:r>
            <a:r>
              <a:rPr lang="en-CA" sz="1800" dirty="0" err="1">
                <a:solidFill>
                  <a:srgbClr val="222222"/>
                </a:solidFill>
                <a:highlight>
                  <a:srgbClr val="F8F9FA"/>
                </a:highlight>
                <a:ea typeface="Arial"/>
                <a:cs typeface="Arial"/>
                <a:sym typeface="Arial"/>
              </a:rPr>
              <a:t>ce</a:t>
            </a:r>
            <a:r>
              <a:rPr lang="en-CA" sz="1800" dirty="0">
                <a:solidFill>
                  <a:srgbClr val="222222"/>
                </a:solidFill>
                <a:highlight>
                  <a:srgbClr val="F8F9FA"/>
                </a:highlight>
                <a:ea typeface="Arial"/>
                <a:cs typeface="Arial"/>
                <a:sym typeface="Arial"/>
              </a:rPr>
              <a:t> </a:t>
            </a:r>
            <a:r>
              <a:rPr lang="en-CA" sz="1800" dirty="0" err="1">
                <a:solidFill>
                  <a:srgbClr val="222222"/>
                </a:solidFill>
                <a:highlight>
                  <a:srgbClr val="F8F9FA"/>
                </a:highlight>
                <a:ea typeface="Arial"/>
                <a:cs typeface="Arial"/>
                <a:sym typeface="Arial"/>
              </a:rPr>
              <a:t>soir</a:t>
            </a:r>
            <a:r>
              <a:rPr lang="en-CA" sz="1800" dirty="0">
                <a:solidFill>
                  <a:srgbClr val="222222"/>
                </a:solidFill>
                <a:highlight>
                  <a:srgbClr val="F8F9FA"/>
                </a:highlight>
                <a:ea typeface="Arial"/>
                <a:cs typeface="Arial"/>
                <a:sym typeface="Arial"/>
              </a:rPr>
              <a:t> pour </a:t>
            </a:r>
            <a:r>
              <a:rPr lang="en-CA" sz="1800" dirty="0" err="1">
                <a:solidFill>
                  <a:srgbClr val="222222"/>
                </a:solidFill>
                <a:highlight>
                  <a:srgbClr val="F8F9FA"/>
                </a:highlight>
                <a:ea typeface="Arial"/>
                <a:cs typeface="Arial"/>
                <a:sym typeface="Arial"/>
              </a:rPr>
              <a:t>montrer</a:t>
            </a:r>
            <a:r>
              <a:rPr lang="en-CA" sz="1800" dirty="0">
                <a:solidFill>
                  <a:srgbClr val="222222"/>
                </a:solidFill>
                <a:highlight>
                  <a:srgbClr val="F8F9FA"/>
                </a:highlight>
                <a:ea typeface="Arial"/>
                <a:cs typeface="Arial"/>
                <a:sym typeface="Arial"/>
              </a:rPr>
              <a:t> </a:t>
            </a:r>
            <a:r>
              <a:rPr lang="en-CA" sz="1800" dirty="0" err="1">
                <a:solidFill>
                  <a:srgbClr val="222222"/>
                </a:solidFill>
                <a:highlight>
                  <a:srgbClr val="F8F9FA"/>
                </a:highlight>
                <a:ea typeface="Arial"/>
                <a:cs typeface="Arial"/>
                <a:sym typeface="Arial"/>
              </a:rPr>
              <a:t>leur</a:t>
            </a:r>
            <a:r>
              <a:rPr lang="en-CA" sz="1800" dirty="0">
                <a:solidFill>
                  <a:srgbClr val="222222"/>
                </a:solidFill>
                <a:highlight>
                  <a:srgbClr val="F8F9FA"/>
                </a:highlight>
                <a:ea typeface="Arial"/>
                <a:cs typeface="Arial"/>
                <a:sym typeface="Arial"/>
              </a:rPr>
              <a:t> </a:t>
            </a:r>
            <a:r>
              <a:rPr lang="en-CA" sz="1800" dirty="0" err="1" smtClean="0">
                <a:solidFill>
                  <a:srgbClr val="222222"/>
                </a:solidFill>
                <a:highlight>
                  <a:srgbClr val="F8F9FA"/>
                </a:highlight>
                <a:ea typeface="Arial"/>
                <a:cs typeface="Arial"/>
                <a:sym typeface="Arial"/>
              </a:rPr>
              <a:t>soutien</a:t>
            </a:r>
            <a:r>
              <a:rPr lang="en-CA" sz="1800" dirty="0" smtClean="0">
                <a:solidFill>
                  <a:srgbClr val="222222"/>
                </a:solidFill>
                <a:highlight>
                  <a:srgbClr val="F8F9FA"/>
                </a:highlight>
                <a:ea typeface="Arial"/>
                <a:cs typeface="Arial"/>
                <a:sym typeface="Arial"/>
              </a:rPr>
              <a:t>.</a:t>
            </a:r>
            <a:endParaRPr lang="en-CA" sz="1800" dirty="0"/>
          </a:p>
        </p:txBody>
      </p:sp>
    </p:spTree>
    <p:extLst>
      <p:ext uri="{BB962C8B-B14F-4D97-AF65-F5344CB8AC3E}">
        <p14:creationId xmlns:p14="http://schemas.microsoft.com/office/powerpoint/2010/main" val="1822933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23528" y="404663"/>
            <a:ext cx="8424936" cy="5816977"/>
          </a:xfrm>
          <a:prstGeom prst="rect">
            <a:avLst/>
          </a:prstGeom>
        </p:spPr>
        <p:txBody>
          <a:bodyPr wrap="square">
            <a:spAutoFit/>
          </a:bodyPr>
          <a:lstStyle/>
          <a:p>
            <a:r>
              <a:rPr lang="en-US" sz="2000" b="1" dirty="0" smtClean="0"/>
              <a:t>Quarry </a:t>
            </a:r>
            <a:r>
              <a:rPr lang="en-US" sz="2000" b="1" dirty="0"/>
              <a:t>Lake in North </a:t>
            </a:r>
            <a:r>
              <a:rPr lang="en-US" sz="2000" b="1" dirty="0" smtClean="0"/>
              <a:t>Russell </a:t>
            </a:r>
          </a:p>
          <a:p>
            <a:endParaRPr lang="en-US" sz="1600" b="1" dirty="0" smtClean="0"/>
          </a:p>
          <a:p>
            <a:pPr marL="285750" indent="-285750">
              <a:buFont typeface="Arial" panose="020B0604020202020204" pitchFamily="34" charset="0"/>
              <a:buChar char="•"/>
            </a:pPr>
            <a:r>
              <a:rPr lang="en-US" sz="1600" b="1" dirty="0"/>
              <a:t>our only lake</a:t>
            </a:r>
          </a:p>
          <a:p>
            <a:pPr marL="285750" indent="-285750">
              <a:buFont typeface="Arial" panose="020B0604020202020204" pitchFamily="34" charset="0"/>
              <a:buChar char="•"/>
            </a:pPr>
            <a:r>
              <a:rPr lang="en-US" sz="1600" b="1" dirty="0" smtClean="0"/>
              <a:t>one </a:t>
            </a:r>
            <a:r>
              <a:rPr lang="en-US" sz="1600" b="1" dirty="0"/>
              <a:t>of the most beautiful spots in the </a:t>
            </a:r>
            <a:r>
              <a:rPr lang="en-US" sz="1600" b="1" dirty="0" smtClean="0"/>
              <a:t>township </a:t>
            </a:r>
          </a:p>
          <a:p>
            <a:pPr marL="285750" indent="-285750">
              <a:buFont typeface="Arial" panose="020B0604020202020204" pitchFamily="34" charset="0"/>
              <a:buChar char="•"/>
            </a:pPr>
            <a:r>
              <a:rPr lang="en-US" sz="1600" b="1" dirty="0" smtClean="0"/>
              <a:t>high </a:t>
            </a:r>
            <a:r>
              <a:rPr lang="en-US" sz="1600" b="1" dirty="0"/>
              <a:t>ecological importance, including breeding, feeding and hibernation grounds for numerous </a:t>
            </a:r>
            <a:r>
              <a:rPr lang="en-US" sz="1600" b="1" dirty="0" smtClean="0"/>
              <a:t>species-at-risk</a:t>
            </a:r>
          </a:p>
          <a:p>
            <a:pPr marL="285750" indent="-285750">
              <a:buFont typeface="Arial" panose="020B0604020202020204" pitchFamily="34" charset="0"/>
              <a:buChar char="•"/>
            </a:pPr>
            <a:r>
              <a:rPr lang="en-US" sz="1600" b="1" dirty="0" smtClean="0"/>
              <a:t>crucial </a:t>
            </a:r>
            <a:r>
              <a:rPr lang="en-US" sz="1600" b="1" dirty="0"/>
              <a:t>migration stopover for </a:t>
            </a:r>
            <a:r>
              <a:rPr lang="en-US" sz="1600" b="1" dirty="0" smtClean="0"/>
              <a:t>waterfowl</a:t>
            </a:r>
          </a:p>
          <a:p>
            <a:pPr marL="285750" indent="-285750">
              <a:buFont typeface="Arial" panose="020B0604020202020204" pitchFamily="34" charset="0"/>
              <a:buChar char="•"/>
            </a:pPr>
            <a:r>
              <a:rPr lang="en-US" sz="1600" b="1" dirty="0"/>
              <a:t>c</a:t>
            </a:r>
            <a:r>
              <a:rPr lang="en-US" sz="1600" b="1" dirty="0" smtClean="0"/>
              <a:t>ritical to </a:t>
            </a:r>
            <a:r>
              <a:rPr lang="en-US" sz="1600" b="1" dirty="0"/>
              <a:t>the biodiversity and to the people of this </a:t>
            </a:r>
            <a:r>
              <a:rPr lang="en-US" sz="1600" b="1" dirty="0" smtClean="0"/>
              <a:t>area</a:t>
            </a:r>
          </a:p>
          <a:p>
            <a:pPr marL="285750" indent="-285750">
              <a:buFont typeface="Arial" panose="020B0604020202020204" pitchFamily="34" charset="0"/>
              <a:buChar char="•"/>
            </a:pPr>
            <a:r>
              <a:rPr lang="en-US" sz="1600" b="1" dirty="0" smtClean="0"/>
              <a:t>contains groundwater </a:t>
            </a:r>
            <a:r>
              <a:rPr lang="en-US" sz="1600" b="1" dirty="0"/>
              <a:t>in a regional aquifer which supplies local wells </a:t>
            </a:r>
            <a:endParaRPr lang="en-US" sz="1600" b="1" dirty="0" smtClean="0"/>
          </a:p>
          <a:p>
            <a:pPr marL="285750" indent="-285750">
              <a:buFont typeface="Arial" panose="020B0604020202020204" pitchFamily="34" charset="0"/>
              <a:buChar char="•"/>
            </a:pPr>
            <a:r>
              <a:rPr lang="en-US" sz="1600" b="1" dirty="0" smtClean="0"/>
              <a:t>likely </a:t>
            </a:r>
            <a:r>
              <a:rPr lang="en-US" sz="1600" b="1" dirty="0"/>
              <a:t>connects to the </a:t>
            </a:r>
            <a:r>
              <a:rPr lang="en-US" sz="1600" b="1" dirty="0" err="1"/>
              <a:t>Vars</a:t>
            </a:r>
            <a:r>
              <a:rPr lang="en-US" sz="1600" b="1" dirty="0"/>
              <a:t>-Winchester esker (water source for thousands of </a:t>
            </a:r>
            <a:r>
              <a:rPr lang="en-US" sz="1600" b="1" dirty="0" smtClean="0"/>
              <a:t>people)</a:t>
            </a:r>
          </a:p>
          <a:p>
            <a:pPr marL="285750" indent="-285750">
              <a:buFont typeface="Arial" panose="020B0604020202020204" pitchFamily="34" charset="0"/>
              <a:buChar char="•"/>
            </a:pPr>
            <a:r>
              <a:rPr lang="en-US" sz="1600" b="1" dirty="0" smtClean="0"/>
              <a:t>headwaters </a:t>
            </a:r>
            <a:r>
              <a:rPr lang="en-US" sz="1600" b="1" dirty="0"/>
              <a:t>of </a:t>
            </a:r>
            <a:r>
              <a:rPr lang="en-US" sz="1600" b="1" dirty="0" smtClean="0"/>
              <a:t>six </a:t>
            </a:r>
            <a:r>
              <a:rPr lang="en-US" sz="1600" b="1" dirty="0"/>
              <a:t>streams rise on this hill </a:t>
            </a:r>
            <a:endParaRPr lang="en-US" sz="1600" b="1" dirty="0" smtClean="0"/>
          </a:p>
          <a:p>
            <a:pPr marL="285750" indent="-285750">
              <a:buFont typeface="Arial" panose="020B0604020202020204" pitchFamily="34" charset="0"/>
              <a:buChar char="•"/>
            </a:pPr>
            <a:r>
              <a:rPr lang="en-US" sz="1600" b="1" dirty="0"/>
              <a:t>t</a:t>
            </a:r>
            <a:r>
              <a:rPr lang="en-US" sz="1600" b="1" dirty="0" smtClean="0"/>
              <a:t>hey flow </a:t>
            </a:r>
            <a:r>
              <a:rPr lang="en-US" sz="1600" b="1" dirty="0"/>
              <a:t>into the Castor River, with one stream into the </a:t>
            </a:r>
            <a:r>
              <a:rPr lang="en-US" sz="1600" b="1" dirty="0" err="1" smtClean="0"/>
              <a:t>Bearbrook</a:t>
            </a:r>
            <a:endParaRPr lang="en-US" sz="1600" b="1" dirty="0" smtClean="0"/>
          </a:p>
          <a:p>
            <a:pPr marL="285750" indent="-285750">
              <a:buFont typeface="Arial" panose="020B0604020202020204" pitchFamily="34" charset="0"/>
              <a:buChar char="•"/>
            </a:pPr>
            <a:r>
              <a:rPr lang="en-US" sz="1600" b="1" dirty="0" smtClean="0"/>
              <a:t>the </a:t>
            </a:r>
            <a:r>
              <a:rPr lang="en-US" sz="1600" b="1" dirty="0"/>
              <a:t>red shale </a:t>
            </a:r>
            <a:r>
              <a:rPr lang="en-US" sz="1600" b="1" dirty="0" smtClean="0"/>
              <a:t>quarry, where the lake is now, holds </a:t>
            </a:r>
            <a:r>
              <a:rPr lang="en-US" sz="1600" b="1" dirty="0"/>
              <a:t>the </a:t>
            </a:r>
            <a:r>
              <a:rPr lang="en-US" sz="1600" b="1" dirty="0" err="1"/>
              <a:t>Queenston</a:t>
            </a:r>
            <a:r>
              <a:rPr lang="en-US" sz="1600" b="1" dirty="0"/>
              <a:t> shale formation, </a:t>
            </a:r>
            <a:r>
              <a:rPr lang="en-US" sz="1600" b="1" dirty="0" smtClean="0"/>
              <a:t>a </a:t>
            </a:r>
            <a:r>
              <a:rPr lang="en-US" sz="1600" b="1" dirty="0"/>
              <a:t>provincially significant </a:t>
            </a:r>
            <a:r>
              <a:rPr lang="en-US" sz="1600" b="1" dirty="0" smtClean="0"/>
              <a:t>resource</a:t>
            </a:r>
          </a:p>
          <a:p>
            <a:pPr marL="285750" indent="-285750">
              <a:buFont typeface="Arial" panose="020B0604020202020204" pitchFamily="34" charset="0"/>
              <a:buChar char="•"/>
            </a:pPr>
            <a:r>
              <a:rPr lang="en-US" sz="1600" b="1" dirty="0" smtClean="0"/>
              <a:t>directly </a:t>
            </a:r>
            <a:r>
              <a:rPr lang="en-US" sz="1600" b="1" dirty="0"/>
              <a:t>across from the </a:t>
            </a:r>
            <a:r>
              <a:rPr lang="en-US" sz="1600" b="1" dirty="0" smtClean="0"/>
              <a:t>entrance </a:t>
            </a:r>
            <a:r>
              <a:rPr lang="en-US" sz="1600" b="1" dirty="0"/>
              <a:t>is one of the area’s oldest cemeteries, which is </a:t>
            </a:r>
            <a:r>
              <a:rPr lang="en-US" sz="1600" b="1" dirty="0" smtClean="0"/>
              <a:t>still used</a:t>
            </a:r>
          </a:p>
          <a:p>
            <a:pPr marL="285750" indent="-285750">
              <a:buFont typeface="Arial" panose="020B0604020202020204" pitchFamily="34" charset="0"/>
              <a:buChar char="•"/>
            </a:pPr>
            <a:r>
              <a:rPr lang="en-US" sz="1600" b="1" dirty="0" smtClean="0"/>
              <a:t>Ottawa-based developer would spoil </a:t>
            </a:r>
            <a:r>
              <a:rPr lang="en-US" sz="1600" b="1" dirty="0"/>
              <a:t>our landscape and heritage for their </a:t>
            </a:r>
            <a:r>
              <a:rPr lang="en-US" sz="1600" b="1" dirty="0" smtClean="0"/>
              <a:t>profit</a:t>
            </a:r>
          </a:p>
          <a:p>
            <a:pPr marL="285750" indent="-285750">
              <a:buFont typeface="Arial" panose="020B0604020202020204" pitchFamily="34" charset="0"/>
              <a:buChar char="•"/>
            </a:pPr>
            <a:r>
              <a:rPr lang="en-US" sz="1600" b="1" dirty="0" smtClean="0"/>
              <a:t>an </a:t>
            </a:r>
            <a:r>
              <a:rPr lang="en-US" sz="1600" b="1" dirty="0"/>
              <a:t>opportunity to improve our local quality of life </a:t>
            </a:r>
          </a:p>
          <a:p>
            <a:pPr marL="285750" indent="-285750">
              <a:buFont typeface="Arial" panose="020B0604020202020204" pitchFamily="34" charset="0"/>
              <a:buChar char="•"/>
            </a:pPr>
            <a:r>
              <a:rPr lang="en-US" sz="1600" b="1" dirty="0" smtClean="0"/>
              <a:t>The </a:t>
            </a:r>
            <a:r>
              <a:rPr lang="en-US" sz="1600" b="1" dirty="0"/>
              <a:t>Canadian Parks and Wilderness Society—Ottawa Valley (CPAWS Ottawa Valley), has offered to help us acquire the property and aid us with </a:t>
            </a:r>
            <a:r>
              <a:rPr lang="en-US" sz="1600" b="1" dirty="0" smtClean="0"/>
              <a:t>funding</a:t>
            </a:r>
          </a:p>
          <a:p>
            <a:pPr marL="285750" indent="-285750">
              <a:buFont typeface="Arial" panose="020B0604020202020204" pitchFamily="34" charset="0"/>
              <a:buChar char="•"/>
            </a:pPr>
            <a:r>
              <a:rPr lang="en-US" sz="1600" b="1" dirty="0" smtClean="0"/>
              <a:t>its </a:t>
            </a:r>
            <a:r>
              <a:rPr lang="en-US" sz="1600" b="1" dirty="0"/>
              <a:t>mandate </a:t>
            </a:r>
            <a:r>
              <a:rPr lang="en-US" sz="1600" b="1" dirty="0" smtClean="0"/>
              <a:t>and </a:t>
            </a:r>
            <a:r>
              <a:rPr lang="en-US" sz="1600" b="1" dirty="0"/>
              <a:t>our goal </a:t>
            </a:r>
            <a:r>
              <a:rPr lang="en-US" sz="1600" b="1" dirty="0" smtClean="0"/>
              <a:t>are </a:t>
            </a:r>
            <a:r>
              <a:rPr lang="en-US" sz="1600" b="1" dirty="0"/>
              <a:t>preserving wild spaces for the </a:t>
            </a:r>
            <a:r>
              <a:rPr lang="en-US" sz="1600" b="1" dirty="0" smtClean="0"/>
              <a:t>public</a:t>
            </a:r>
          </a:p>
          <a:p>
            <a:pPr marL="285750" indent="-285750">
              <a:buFont typeface="Arial" panose="020B0604020202020204" pitchFamily="34" charset="0"/>
              <a:buChar char="•"/>
            </a:pPr>
            <a:r>
              <a:rPr lang="en-US" sz="1600" b="1" dirty="0" smtClean="0"/>
              <a:t>we are asking Russell Township Council to support our initiative </a:t>
            </a:r>
          </a:p>
          <a:p>
            <a:pPr marL="285750" indent="-285750">
              <a:buFont typeface="Arial" panose="020B0604020202020204" pitchFamily="34" charset="0"/>
              <a:buChar char="•"/>
            </a:pPr>
            <a:r>
              <a:rPr lang="en-US" sz="1600" b="1" dirty="0"/>
              <a:t>p</a:t>
            </a:r>
            <a:r>
              <a:rPr lang="en-US" sz="1600" b="1" dirty="0" smtClean="0"/>
              <a:t>lease do not allow zoning changes to residential or to industrial</a:t>
            </a:r>
          </a:p>
          <a:p>
            <a:pPr marL="285750" indent="-285750">
              <a:buFont typeface="Arial" panose="020B0604020202020204" pitchFamily="34" charset="0"/>
              <a:buChar char="•"/>
            </a:pPr>
            <a:r>
              <a:rPr lang="en-US" sz="1600" b="1" dirty="0" smtClean="0"/>
              <a:t>please consider zoning it for conservation use. </a:t>
            </a:r>
            <a:endParaRPr lang="en-CA" sz="1600" dirty="0"/>
          </a:p>
        </p:txBody>
      </p:sp>
    </p:spTree>
    <p:extLst>
      <p:ext uri="{BB962C8B-B14F-4D97-AF65-F5344CB8AC3E}">
        <p14:creationId xmlns:p14="http://schemas.microsoft.com/office/powerpoint/2010/main" val="12961830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CA" sz="2400" dirty="0" smtClean="0"/>
              <a:t>For more information about the general area around Quarry Lake, see </a:t>
            </a:r>
            <a:r>
              <a:rPr lang="en-CA" sz="2400" i="1" dirty="0" smtClean="0"/>
              <a:t>Island of Biodiversity – A Natural History of the North Russell Red Shale Hill</a:t>
            </a:r>
            <a:endParaRPr lang="en-CA" sz="2400" i="1" dirty="0"/>
          </a:p>
        </p:txBody>
      </p:sp>
      <p:pic>
        <p:nvPicPr>
          <p:cNvPr id="4"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23528" y="1554213"/>
            <a:ext cx="2880320" cy="2854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06216" y="4139130"/>
            <a:ext cx="3185864" cy="23862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5364088" y="1628800"/>
            <a:ext cx="3312368" cy="4524315"/>
          </a:xfrm>
          <a:prstGeom prst="rect">
            <a:avLst/>
          </a:prstGeom>
          <a:noFill/>
        </p:spPr>
        <p:txBody>
          <a:bodyPr wrap="square" rtlCol="0">
            <a:spAutoFit/>
          </a:bodyPr>
          <a:lstStyle/>
          <a:p>
            <a:r>
              <a:rPr lang="en-CA" i="1" dirty="0" smtClean="0"/>
              <a:t>"</a:t>
            </a:r>
            <a:r>
              <a:rPr lang="en-CA" i="1" dirty="0"/>
              <a:t>Island of Biodiversity" </a:t>
            </a:r>
            <a:r>
              <a:rPr lang="en-CA" dirty="0"/>
              <a:t>is </a:t>
            </a:r>
            <a:r>
              <a:rPr lang="en-CA" dirty="0" smtClean="0"/>
              <a:t>available </a:t>
            </a:r>
            <a:r>
              <a:rPr lang="en-CA" dirty="0"/>
              <a:t>in</a:t>
            </a:r>
          </a:p>
          <a:p>
            <a:r>
              <a:rPr lang="en-CA" dirty="0"/>
              <a:t>softcover, 92 pages, full colour, </a:t>
            </a:r>
            <a:r>
              <a:rPr lang="en-CA" dirty="0" smtClean="0"/>
              <a:t>paintings </a:t>
            </a:r>
            <a:r>
              <a:rPr lang="en-CA" dirty="0"/>
              <a:t>by </a:t>
            </a:r>
            <a:r>
              <a:rPr lang="en-CA" dirty="0" err="1"/>
              <a:t>Aleta</a:t>
            </a:r>
            <a:r>
              <a:rPr lang="en-CA" dirty="0"/>
              <a:t> </a:t>
            </a:r>
            <a:r>
              <a:rPr lang="en-CA" dirty="0" err="1"/>
              <a:t>Karstad</a:t>
            </a:r>
            <a:r>
              <a:rPr lang="en-CA" dirty="0"/>
              <a:t> and photos by</a:t>
            </a:r>
          </a:p>
          <a:p>
            <a:r>
              <a:rPr lang="en-CA" dirty="0"/>
              <a:t>Candice Vetter</a:t>
            </a:r>
            <a:r>
              <a:rPr lang="en-CA" dirty="0" smtClean="0"/>
              <a:t>. Original publication in 2012.</a:t>
            </a:r>
            <a:endParaRPr lang="en-CA" dirty="0"/>
          </a:p>
          <a:p>
            <a:r>
              <a:rPr lang="en-CA" dirty="0"/>
              <a:t>Order your copy online for $35.94 at</a:t>
            </a:r>
          </a:p>
          <a:p>
            <a:r>
              <a:rPr lang="en-CA" dirty="0" smtClean="0"/>
              <a:t>www.lulu.com/spotlight/karstad</a:t>
            </a:r>
            <a:endParaRPr lang="en-CA" dirty="0"/>
          </a:p>
          <a:p>
            <a:r>
              <a:rPr lang="en-CA" dirty="0"/>
              <a:t>Contact: Candice </a:t>
            </a:r>
            <a:r>
              <a:rPr lang="en-CA" dirty="0" smtClean="0"/>
              <a:t>613-445-0553</a:t>
            </a:r>
            <a:endParaRPr lang="en-CA" dirty="0"/>
          </a:p>
          <a:p>
            <a:r>
              <a:rPr lang="en-CA" dirty="0" err="1"/>
              <a:t>Aleta</a:t>
            </a:r>
            <a:r>
              <a:rPr lang="en-CA" dirty="0"/>
              <a:t> </a:t>
            </a:r>
            <a:r>
              <a:rPr lang="en-CA" dirty="0" smtClean="0"/>
              <a:t>613-258-3107</a:t>
            </a:r>
          </a:p>
          <a:p>
            <a:r>
              <a:rPr lang="en-CA" dirty="0" smtClean="0"/>
              <a:t>Copies also available for members of Russell Township Library and Russell Meadows Library.</a:t>
            </a:r>
            <a:endParaRPr lang="en-CA" dirty="0"/>
          </a:p>
        </p:txBody>
      </p:sp>
    </p:spTree>
    <p:extLst>
      <p:ext uri="{BB962C8B-B14F-4D97-AF65-F5344CB8AC3E}">
        <p14:creationId xmlns:p14="http://schemas.microsoft.com/office/powerpoint/2010/main" val="24446597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76672"/>
            <a:ext cx="8229600" cy="5649491"/>
          </a:xfrm>
        </p:spPr>
        <p:txBody>
          <a:bodyPr>
            <a:normAutofit fontScale="85000" lnSpcReduction="20000"/>
          </a:bodyPr>
          <a:lstStyle/>
          <a:p>
            <a:pPr marL="0" indent="0">
              <a:buNone/>
            </a:pPr>
            <a:endParaRPr lang="fr-FR" sz="1900" dirty="0"/>
          </a:p>
          <a:p>
            <a:pPr marL="0" lvl="0" indent="0">
              <a:spcBef>
                <a:spcPts val="0"/>
              </a:spcBef>
              <a:buNone/>
            </a:pPr>
            <a:r>
              <a:rPr lang="fr-FR" sz="1600" b="1" dirty="0">
                <a:solidFill>
                  <a:schemeClr val="dk1"/>
                </a:solidFill>
                <a:ea typeface="Calibri"/>
                <a:cs typeface="Calibri"/>
                <a:sym typeface="Calibri"/>
              </a:rPr>
              <a:t>Lac </a:t>
            </a:r>
            <a:r>
              <a:rPr lang="fr-FR" sz="1600" b="1" dirty="0" err="1">
                <a:solidFill>
                  <a:schemeClr val="dk1"/>
                </a:solidFill>
                <a:ea typeface="Calibri"/>
                <a:cs typeface="Calibri"/>
                <a:sym typeface="Calibri"/>
              </a:rPr>
              <a:t>Quarry</a:t>
            </a:r>
            <a:r>
              <a:rPr lang="fr-FR" sz="1600" b="1" dirty="0">
                <a:solidFill>
                  <a:schemeClr val="dk1"/>
                </a:solidFill>
                <a:ea typeface="Calibri"/>
                <a:cs typeface="Calibri"/>
                <a:sym typeface="Calibri"/>
              </a:rPr>
              <a:t> dedans </a:t>
            </a:r>
            <a:r>
              <a:rPr lang="fr-FR" sz="1600" b="1" dirty="0" err="1">
                <a:solidFill>
                  <a:schemeClr val="dk1"/>
                </a:solidFill>
                <a:ea typeface="Calibri"/>
                <a:cs typeface="Calibri"/>
                <a:sym typeface="Calibri"/>
              </a:rPr>
              <a:t>North</a:t>
            </a:r>
            <a:r>
              <a:rPr lang="fr-FR" sz="1600" b="1" dirty="0">
                <a:solidFill>
                  <a:schemeClr val="dk1"/>
                </a:solidFill>
                <a:ea typeface="Calibri"/>
                <a:cs typeface="Calibri"/>
                <a:sym typeface="Calibri"/>
              </a:rPr>
              <a:t> Russell, est un de </a:t>
            </a:r>
            <a:r>
              <a:rPr lang="fr-FR" sz="1600" b="1" dirty="0">
                <a:solidFill>
                  <a:srgbClr val="222222"/>
                </a:solidFill>
                <a:highlight>
                  <a:srgbClr val="F8F9FA"/>
                </a:highlight>
                <a:ea typeface="Calibri"/>
                <a:cs typeface="Calibri"/>
                <a:sym typeface="Calibri"/>
              </a:rPr>
              <a:t>les plus beaux endroits de la communauté  et il y avait une grande importance écologique, notamment pour les aires de reproduction, d'alimentation et d'hibernation de nombreuses espèces en péril. C'est également une étape de migration cruciale pour la sauvagine.</a:t>
            </a:r>
          </a:p>
          <a:p>
            <a:pPr marL="0" lvl="0" indent="0">
              <a:spcBef>
                <a:spcPts val="0"/>
              </a:spcBef>
              <a:buNone/>
            </a:pPr>
            <a:endParaRPr lang="fr-FR" sz="1600" b="1" dirty="0">
              <a:solidFill>
                <a:schemeClr val="dk1"/>
              </a:solidFill>
              <a:ea typeface="Calibri"/>
              <a:cs typeface="Calibri"/>
              <a:sym typeface="Calibri"/>
            </a:endParaRPr>
          </a:p>
          <a:p>
            <a:pPr marL="0" lvl="0" indent="0">
              <a:spcBef>
                <a:spcPts val="0"/>
              </a:spcBef>
              <a:buNone/>
            </a:pPr>
            <a:r>
              <a:rPr lang="fr-FR" sz="1600" b="1" dirty="0">
                <a:solidFill>
                  <a:schemeClr val="dk1"/>
                </a:solidFill>
                <a:ea typeface="Calibri"/>
                <a:cs typeface="Calibri"/>
                <a:sym typeface="Calibri"/>
              </a:rPr>
              <a:t>Lac </a:t>
            </a:r>
            <a:r>
              <a:rPr lang="fr-FR" sz="1600" b="1" dirty="0" err="1">
                <a:solidFill>
                  <a:schemeClr val="dk1"/>
                </a:solidFill>
                <a:ea typeface="Calibri"/>
                <a:cs typeface="Calibri"/>
                <a:sym typeface="Calibri"/>
              </a:rPr>
              <a:t>Quarry</a:t>
            </a:r>
            <a:r>
              <a:rPr lang="fr-FR" sz="1600" b="1" dirty="0">
                <a:solidFill>
                  <a:schemeClr val="dk1"/>
                </a:solidFill>
                <a:ea typeface="Calibri"/>
                <a:cs typeface="Calibri"/>
                <a:sym typeface="Calibri"/>
              </a:rPr>
              <a:t> est cruciale pour la biodiversité et les gens de la région. </a:t>
            </a:r>
            <a:r>
              <a:rPr lang="fr-FR" sz="1600" b="1" dirty="0">
                <a:solidFill>
                  <a:srgbClr val="222222"/>
                </a:solidFill>
                <a:highlight>
                  <a:srgbClr val="F8F9FA"/>
                </a:highlight>
                <a:ea typeface="Calibri"/>
                <a:cs typeface="Calibri"/>
                <a:sym typeface="Calibri"/>
              </a:rPr>
              <a:t>Il contient de l'eau souterraine dans un aquifère régional alimentant des puits locaux et probablement relié à l'esker de Vars-Winchester (source d'eau pour des milliers de personnes).</a:t>
            </a:r>
            <a:r>
              <a:rPr lang="fr-FR" sz="1600" b="1" dirty="0">
                <a:solidFill>
                  <a:schemeClr val="dk1"/>
                </a:solidFill>
                <a:ea typeface="Calibri"/>
                <a:cs typeface="Calibri"/>
                <a:sym typeface="Calibri"/>
              </a:rPr>
              <a:t> </a:t>
            </a:r>
            <a:r>
              <a:rPr lang="fr-FR" sz="1600" b="1" dirty="0">
                <a:solidFill>
                  <a:srgbClr val="222222"/>
                </a:solidFill>
                <a:highlight>
                  <a:srgbClr val="F8F9FA"/>
                </a:highlight>
                <a:ea typeface="Calibri"/>
                <a:cs typeface="Calibri"/>
                <a:sym typeface="Calibri"/>
              </a:rPr>
              <a:t>Les sources de nombreux ruisseaux montent sur cette colline et des fossés de drainage passent juste à côté. Ces eaux de surface se déversent dans la rivière Castor, avec un ruisseau dans le </a:t>
            </a:r>
            <a:r>
              <a:rPr lang="fr-FR" sz="1600" b="1" dirty="0" err="1">
                <a:solidFill>
                  <a:srgbClr val="222222"/>
                </a:solidFill>
                <a:highlight>
                  <a:srgbClr val="F8F9FA"/>
                </a:highlight>
                <a:ea typeface="Calibri"/>
                <a:cs typeface="Calibri"/>
                <a:sym typeface="Calibri"/>
              </a:rPr>
              <a:t>Bearbrook</a:t>
            </a:r>
            <a:r>
              <a:rPr lang="fr-FR" sz="1600" b="1" dirty="0">
                <a:solidFill>
                  <a:srgbClr val="222222"/>
                </a:solidFill>
                <a:highlight>
                  <a:srgbClr val="F8F9FA"/>
                </a:highlight>
                <a:ea typeface="Calibri"/>
                <a:cs typeface="Calibri"/>
                <a:sym typeface="Calibri"/>
              </a:rPr>
              <a:t>.</a:t>
            </a:r>
          </a:p>
          <a:p>
            <a:pPr marL="0" lvl="0" indent="0">
              <a:spcBef>
                <a:spcPts val="0"/>
              </a:spcBef>
              <a:buSzPts val="1100"/>
              <a:buNone/>
            </a:pPr>
            <a:endParaRPr lang="fr-FR" sz="1600" b="1" dirty="0">
              <a:solidFill>
                <a:schemeClr val="dk1"/>
              </a:solidFill>
              <a:ea typeface="Calibri"/>
              <a:cs typeface="Calibri"/>
              <a:sym typeface="Calibri"/>
            </a:endParaRPr>
          </a:p>
          <a:p>
            <a:pPr marL="0" marR="38100" lvl="0" indent="0">
              <a:spcBef>
                <a:spcPts val="0"/>
              </a:spcBef>
              <a:buSzPts val="1100"/>
              <a:buNone/>
            </a:pPr>
            <a:r>
              <a:rPr lang="fr-FR" sz="1600" b="1" dirty="0">
                <a:solidFill>
                  <a:srgbClr val="222222"/>
                </a:solidFill>
                <a:highlight>
                  <a:srgbClr val="F8F9FA"/>
                </a:highlight>
                <a:ea typeface="Calibri"/>
                <a:cs typeface="Calibri"/>
                <a:sym typeface="Calibri"/>
              </a:rPr>
              <a:t>La carrière de schiste rouge de </a:t>
            </a:r>
            <a:r>
              <a:rPr lang="fr-FR" sz="1600" b="1" dirty="0" err="1">
                <a:solidFill>
                  <a:srgbClr val="222222"/>
                </a:solidFill>
                <a:highlight>
                  <a:srgbClr val="F8F9FA"/>
                </a:highlight>
                <a:ea typeface="Calibri"/>
                <a:cs typeface="Calibri"/>
                <a:sym typeface="Calibri"/>
              </a:rPr>
              <a:t>North</a:t>
            </a:r>
            <a:r>
              <a:rPr lang="fr-FR" sz="1600" b="1" dirty="0">
                <a:solidFill>
                  <a:srgbClr val="222222"/>
                </a:solidFill>
                <a:highlight>
                  <a:srgbClr val="F8F9FA"/>
                </a:highlight>
                <a:ea typeface="Calibri"/>
                <a:cs typeface="Calibri"/>
                <a:sym typeface="Calibri"/>
              </a:rPr>
              <a:t> Russell sert sa communauté depuis des générations, et la formation de schiste de </a:t>
            </a:r>
            <a:r>
              <a:rPr lang="fr-FR" sz="1600" b="1" dirty="0" err="1">
                <a:solidFill>
                  <a:srgbClr val="222222"/>
                </a:solidFill>
                <a:highlight>
                  <a:srgbClr val="F8F9FA"/>
                </a:highlight>
                <a:ea typeface="Calibri"/>
                <a:cs typeface="Calibri"/>
                <a:sym typeface="Calibri"/>
              </a:rPr>
              <a:t>Queenston</a:t>
            </a:r>
            <a:r>
              <a:rPr lang="fr-FR" sz="1600" b="1" dirty="0">
                <a:solidFill>
                  <a:srgbClr val="222222"/>
                </a:solidFill>
                <a:highlight>
                  <a:srgbClr val="F8F9FA"/>
                </a:highlight>
                <a:ea typeface="Calibri"/>
                <a:cs typeface="Calibri"/>
                <a:sym typeface="Calibri"/>
              </a:rPr>
              <a:t>, continue d'être encore là, qui </a:t>
            </a:r>
            <a:r>
              <a:rPr lang="fr-FR" sz="1600" b="1" dirty="0">
                <a:solidFill>
                  <a:srgbClr val="4D4D4D"/>
                </a:solidFill>
                <a:highlight>
                  <a:srgbClr val="FFFFFF"/>
                </a:highlight>
                <a:ea typeface="Calibri"/>
                <a:cs typeface="Calibri"/>
                <a:sym typeface="Calibri"/>
              </a:rPr>
              <a:t>portent la désignation d’importance provinciale </a:t>
            </a:r>
            <a:r>
              <a:rPr lang="fr-FR" sz="1600" b="1" dirty="0">
                <a:solidFill>
                  <a:srgbClr val="222222"/>
                </a:solidFill>
                <a:highlight>
                  <a:srgbClr val="F8F9FA"/>
                </a:highlight>
                <a:ea typeface="Calibri"/>
                <a:cs typeface="Calibri"/>
                <a:sym typeface="Calibri"/>
              </a:rPr>
              <a:t>en raison de sa rareté et de ses qualités supérieures. Juste en face de l’entrée principale se trouve l’un des plus anciens cimetières de la région, encore utilisé.</a:t>
            </a:r>
          </a:p>
          <a:p>
            <a:pPr marL="0" lvl="0" indent="0">
              <a:spcBef>
                <a:spcPts val="0"/>
              </a:spcBef>
              <a:buSzPts val="1100"/>
              <a:buNone/>
            </a:pPr>
            <a:endParaRPr lang="fr-FR" sz="1600" b="1" dirty="0">
              <a:solidFill>
                <a:srgbClr val="222222"/>
              </a:solidFill>
              <a:highlight>
                <a:srgbClr val="F8F9FA"/>
              </a:highlight>
              <a:ea typeface="Calibri"/>
              <a:cs typeface="Calibri"/>
              <a:sym typeface="Calibri"/>
            </a:endParaRPr>
          </a:p>
          <a:p>
            <a:pPr marL="0" lvl="0" indent="0">
              <a:spcBef>
                <a:spcPts val="0"/>
              </a:spcBef>
              <a:buClr>
                <a:schemeClr val="dk1"/>
              </a:buClr>
              <a:buSzPts val="1100"/>
              <a:buNone/>
            </a:pPr>
            <a:r>
              <a:rPr lang="fr-FR" sz="1600" b="1" dirty="0">
                <a:solidFill>
                  <a:srgbClr val="222222"/>
                </a:solidFill>
                <a:highlight>
                  <a:srgbClr val="F8F9FA"/>
                </a:highlight>
                <a:ea typeface="Calibri"/>
                <a:cs typeface="Calibri"/>
                <a:sym typeface="Calibri"/>
              </a:rPr>
              <a:t>Au lieu de permettre aux grands </a:t>
            </a:r>
            <a:r>
              <a:rPr lang="fr-FR" sz="1600" b="1" dirty="0" err="1">
                <a:solidFill>
                  <a:srgbClr val="222222"/>
                </a:solidFill>
                <a:highlight>
                  <a:srgbClr val="F8F9FA"/>
                </a:highlight>
                <a:ea typeface="Calibri"/>
                <a:cs typeface="Calibri"/>
                <a:sym typeface="Calibri"/>
              </a:rPr>
              <a:t>dévellopeurs</a:t>
            </a:r>
            <a:r>
              <a:rPr lang="fr-FR" sz="1600" b="1" dirty="0">
                <a:solidFill>
                  <a:srgbClr val="222222"/>
                </a:solidFill>
                <a:highlight>
                  <a:srgbClr val="F8F9FA"/>
                </a:highlight>
                <a:ea typeface="Calibri"/>
                <a:cs typeface="Calibri"/>
                <a:sym typeface="Calibri"/>
              </a:rPr>
              <a:t> d’Ottawa de gâcher notre paysage et notre patrimoine à leur avantage, nous avons maintenant la possibilité d’améliorer notre qualité de vie locale en veillant à ce que Lac </a:t>
            </a:r>
            <a:r>
              <a:rPr lang="fr-FR" sz="1600" b="1" dirty="0" err="1">
                <a:solidFill>
                  <a:srgbClr val="222222"/>
                </a:solidFill>
                <a:highlight>
                  <a:srgbClr val="F8F9FA"/>
                </a:highlight>
                <a:ea typeface="Calibri"/>
                <a:cs typeface="Calibri"/>
                <a:sym typeface="Calibri"/>
              </a:rPr>
              <a:t>Quarry</a:t>
            </a:r>
            <a:r>
              <a:rPr lang="fr-FR" sz="1600" b="1" dirty="0">
                <a:solidFill>
                  <a:srgbClr val="222222"/>
                </a:solidFill>
                <a:highlight>
                  <a:srgbClr val="F8F9FA"/>
                </a:highlight>
                <a:ea typeface="Calibri"/>
                <a:cs typeface="Calibri"/>
                <a:sym typeface="Calibri"/>
              </a:rPr>
              <a:t> redevienne une partie intégrante de la communauté à laquelle il appartient.</a:t>
            </a:r>
          </a:p>
          <a:p>
            <a:pPr marL="0" lvl="0" indent="0">
              <a:spcBef>
                <a:spcPts val="0"/>
              </a:spcBef>
              <a:buNone/>
            </a:pPr>
            <a:endParaRPr lang="fr-FR" sz="1600" b="1" dirty="0">
              <a:solidFill>
                <a:srgbClr val="333333"/>
              </a:solidFill>
              <a:highlight>
                <a:srgbClr val="FFFFFF"/>
              </a:highlight>
              <a:ea typeface="Calibri"/>
              <a:cs typeface="Calibri"/>
              <a:sym typeface="Calibri"/>
            </a:endParaRPr>
          </a:p>
          <a:p>
            <a:pPr marL="0" lvl="0" indent="0">
              <a:spcBef>
                <a:spcPts val="0"/>
              </a:spcBef>
              <a:buNone/>
            </a:pPr>
            <a:r>
              <a:rPr lang="fr-FR" sz="1600" b="1" dirty="0">
                <a:solidFill>
                  <a:srgbClr val="333333"/>
                </a:solidFill>
                <a:highlight>
                  <a:srgbClr val="FFFFFF"/>
                </a:highlight>
                <a:ea typeface="Calibri"/>
                <a:cs typeface="Calibri"/>
                <a:sym typeface="Calibri"/>
              </a:rPr>
              <a:t>La Société pour la nature et les parcs du Canada (SNAP)</a:t>
            </a:r>
            <a:r>
              <a:rPr lang="fr-FR" sz="1600" b="1" dirty="0">
                <a:solidFill>
                  <a:schemeClr val="dk1"/>
                </a:solidFill>
                <a:ea typeface="Calibri"/>
                <a:cs typeface="Calibri"/>
                <a:sym typeface="Calibri"/>
              </a:rPr>
              <a:t>—Ottawa </a:t>
            </a:r>
            <a:r>
              <a:rPr lang="fr-FR" sz="1600" b="1" dirty="0" err="1">
                <a:solidFill>
                  <a:schemeClr val="dk1"/>
                </a:solidFill>
                <a:ea typeface="Calibri"/>
                <a:cs typeface="Calibri"/>
                <a:sym typeface="Calibri"/>
              </a:rPr>
              <a:t>Valley</a:t>
            </a:r>
            <a:r>
              <a:rPr lang="fr-FR" sz="1600" b="1" dirty="0">
                <a:solidFill>
                  <a:schemeClr val="dk1"/>
                </a:solidFill>
                <a:ea typeface="Calibri"/>
                <a:cs typeface="Calibri"/>
                <a:sym typeface="Calibri"/>
              </a:rPr>
              <a:t> (SNAP Ottawa </a:t>
            </a:r>
            <a:r>
              <a:rPr lang="fr-FR" sz="1600" b="1" dirty="0" err="1">
                <a:solidFill>
                  <a:schemeClr val="dk1"/>
                </a:solidFill>
                <a:ea typeface="Calibri"/>
                <a:cs typeface="Calibri"/>
                <a:sym typeface="Calibri"/>
              </a:rPr>
              <a:t>Valley</a:t>
            </a:r>
            <a:r>
              <a:rPr lang="fr-FR" sz="1600" b="1" dirty="0">
                <a:solidFill>
                  <a:schemeClr val="dk1"/>
                </a:solidFill>
                <a:ea typeface="Calibri"/>
                <a:cs typeface="Calibri"/>
                <a:sym typeface="Calibri"/>
              </a:rPr>
              <a:t>), </a:t>
            </a:r>
            <a:r>
              <a:rPr lang="fr-FR" sz="1600" b="1" dirty="0">
                <a:solidFill>
                  <a:srgbClr val="222222"/>
                </a:solidFill>
                <a:highlight>
                  <a:srgbClr val="F8F9FA"/>
                </a:highlight>
                <a:ea typeface="Calibri"/>
                <a:cs typeface="Calibri"/>
                <a:sym typeface="Calibri"/>
              </a:rPr>
              <a:t>a offert de nous aider à acquérir la propriété et de nous aider avec le financement. Son mandat correspond à notre objectif de préservation des espaces sauvages pour le public.</a:t>
            </a:r>
          </a:p>
          <a:p>
            <a:pPr marL="0" lvl="0" indent="0">
              <a:spcBef>
                <a:spcPts val="0"/>
              </a:spcBef>
              <a:buNone/>
            </a:pPr>
            <a:endParaRPr lang="fr-FR" sz="1600" b="1" dirty="0">
              <a:solidFill>
                <a:srgbClr val="222222"/>
              </a:solidFill>
              <a:highlight>
                <a:srgbClr val="F8F9FA"/>
              </a:highlight>
              <a:ea typeface="Calibri"/>
              <a:cs typeface="Calibri"/>
              <a:sym typeface="Calibri"/>
            </a:endParaRPr>
          </a:p>
          <a:p>
            <a:pPr marL="0" lvl="0" indent="0">
              <a:spcBef>
                <a:spcPts val="0"/>
              </a:spcBef>
              <a:buSzPts val="1100"/>
              <a:buNone/>
            </a:pPr>
            <a:r>
              <a:rPr lang="fr-FR" sz="1600" b="1" dirty="0">
                <a:solidFill>
                  <a:srgbClr val="222222"/>
                </a:solidFill>
                <a:highlight>
                  <a:srgbClr val="F8F9FA"/>
                </a:highlight>
                <a:ea typeface="Calibri"/>
                <a:cs typeface="Calibri"/>
                <a:sym typeface="Calibri"/>
              </a:rPr>
              <a:t>En raison de l’opposition des sites d’enfouissement à la décharge, Lac </a:t>
            </a:r>
            <a:r>
              <a:rPr lang="fr-FR" sz="1600" b="1" dirty="0" err="1">
                <a:solidFill>
                  <a:srgbClr val="222222"/>
                </a:solidFill>
                <a:highlight>
                  <a:srgbClr val="F8F9FA"/>
                </a:highlight>
                <a:ea typeface="Calibri"/>
                <a:cs typeface="Calibri"/>
                <a:sym typeface="Calibri"/>
              </a:rPr>
              <a:t>Quarry</a:t>
            </a:r>
            <a:r>
              <a:rPr lang="fr-FR" sz="1600" b="1" dirty="0">
                <a:solidFill>
                  <a:srgbClr val="222222"/>
                </a:solidFill>
                <a:highlight>
                  <a:srgbClr val="F8F9FA"/>
                </a:highlight>
                <a:ea typeface="Calibri"/>
                <a:cs typeface="Calibri"/>
                <a:sym typeface="Calibri"/>
              </a:rPr>
              <a:t> a acquis une notoriété parmi les naturalistes. De plus en plus, il est de plus en plus pressé de préserver cette propriété, non seulement pour elle-même, mais aussi pour sa connectivité avec d’autres espaces naturels.</a:t>
            </a:r>
            <a:endParaRPr lang="fr-FR" sz="1600" b="1" dirty="0">
              <a:solidFill>
                <a:schemeClr val="dk1"/>
              </a:solidFill>
              <a:ea typeface="Calibri"/>
              <a:cs typeface="Calibri"/>
              <a:sym typeface="Calibri"/>
            </a:endParaRPr>
          </a:p>
          <a:p>
            <a:pPr marL="0" lvl="0" indent="0">
              <a:spcBef>
                <a:spcPts val="0"/>
              </a:spcBef>
              <a:buClr>
                <a:schemeClr val="dk1"/>
              </a:buClr>
              <a:buSzPts val="1100"/>
              <a:buNone/>
            </a:pPr>
            <a:endParaRPr lang="fr-FR" sz="1600" b="1" dirty="0">
              <a:solidFill>
                <a:schemeClr val="dk1"/>
              </a:solidFill>
              <a:ea typeface="Calibri"/>
              <a:cs typeface="Calibri"/>
              <a:sym typeface="Calibri"/>
            </a:endParaRPr>
          </a:p>
          <a:p>
            <a:pPr marL="0" lvl="0" indent="0">
              <a:spcBef>
                <a:spcPts val="0"/>
              </a:spcBef>
              <a:buClr>
                <a:schemeClr val="dk1"/>
              </a:buClr>
              <a:buSzPts val="1100"/>
              <a:buNone/>
            </a:pPr>
            <a:r>
              <a:rPr lang="fr-FR" sz="1600" b="1" dirty="0">
                <a:solidFill>
                  <a:srgbClr val="222222"/>
                </a:solidFill>
                <a:highlight>
                  <a:srgbClr val="F8F9FA"/>
                </a:highlight>
                <a:ea typeface="Calibri"/>
                <a:cs typeface="Calibri"/>
                <a:sym typeface="Calibri"/>
              </a:rPr>
              <a:t>Nous demandons au Russell Township Council de soutenir notre initiative en interdisant les modifications de zonage résidentiel ou industriel et en acceptant de le zoner à des fins de conservation.</a:t>
            </a:r>
          </a:p>
          <a:p>
            <a:pPr marL="0" indent="0">
              <a:buNone/>
            </a:pPr>
            <a:endParaRPr lang="en-CA" sz="1600" dirty="0"/>
          </a:p>
        </p:txBody>
      </p:sp>
    </p:spTree>
    <p:extLst>
      <p:ext uri="{BB962C8B-B14F-4D97-AF65-F5344CB8AC3E}">
        <p14:creationId xmlns:p14="http://schemas.microsoft.com/office/powerpoint/2010/main" val="3047554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79512" y="332656"/>
            <a:ext cx="8821734" cy="5865515"/>
          </a:xfrm>
        </p:spPr>
      </p:pic>
      <p:sp>
        <p:nvSpPr>
          <p:cNvPr id="2" name="Title 1"/>
          <p:cNvSpPr>
            <a:spLocks noGrp="1"/>
          </p:cNvSpPr>
          <p:nvPr>
            <p:ph type="title"/>
          </p:nvPr>
        </p:nvSpPr>
        <p:spPr>
          <a:xfrm>
            <a:off x="457200" y="620688"/>
            <a:ext cx="8229600" cy="720080"/>
          </a:xfrm>
        </p:spPr>
        <p:txBody>
          <a:bodyPr>
            <a:noAutofit/>
          </a:bodyPr>
          <a:lstStyle/>
          <a:p>
            <a:r>
              <a:rPr lang="en-CA" sz="1600" dirty="0" smtClean="0">
                <a:solidFill>
                  <a:srgbClr val="FF0000"/>
                </a:solidFill>
              </a:rPr>
              <a:t/>
            </a:r>
            <a:br>
              <a:rPr lang="en-CA" sz="1600" dirty="0" smtClean="0">
                <a:solidFill>
                  <a:srgbClr val="FF0000"/>
                </a:solidFill>
              </a:rPr>
            </a:br>
            <a:r>
              <a:rPr lang="en-CA" sz="1600" dirty="0" smtClean="0">
                <a:solidFill>
                  <a:srgbClr val="FF0000"/>
                </a:solidFill>
              </a:rPr>
              <a:t>Russell </a:t>
            </a:r>
            <a:r>
              <a:rPr lang="en-CA" sz="1600" dirty="0" smtClean="0">
                <a:solidFill>
                  <a:srgbClr val="FF0000"/>
                </a:solidFill>
              </a:rPr>
              <a:t>Township has only ONE lake, and it is privately held by developers from outside who have publicly stated they want to destroy habitat for their profit. But a 40+ acre lake should NOT be zoned for any use other than a conservation area</a:t>
            </a:r>
            <a:r>
              <a:rPr lang="en-CA" sz="1600" dirty="0" smtClean="0">
                <a:solidFill>
                  <a:srgbClr val="FF0000"/>
                </a:solidFill>
                <a:latin typeface="+mn-lt"/>
              </a:rPr>
              <a:t>. </a:t>
            </a:r>
            <a:r>
              <a:rPr lang="fr-FR" sz="1600" dirty="0">
                <a:solidFill>
                  <a:srgbClr val="FF0000"/>
                </a:solidFill>
                <a:latin typeface="+mn-lt"/>
              </a:rPr>
              <a:t>Il ne faudrait jamais changer le zonage qui protège le site actuel dans son état naturel.</a:t>
            </a:r>
            <a:br>
              <a:rPr lang="fr-FR" sz="1600" dirty="0">
                <a:solidFill>
                  <a:srgbClr val="FF0000"/>
                </a:solidFill>
                <a:latin typeface="+mn-lt"/>
              </a:rPr>
            </a:br>
            <a:r>
              <a:rPr lang="fr-FR" sz="1400" dirty="0"/>
              <a:t/>
            </a:r>
            <a:br>
              <a:rPr lang="fr-FR" sz="1400" dirty="0"/>
            </a:br>
            <a:endParaRPr lang="en-CA" sz="1400" dirty="0">
              <a:solidFill>
                <a:srgbClr val="FF0000"/>
              </a:solidFill>
            </a:endParaRPr>
          </a:p>
        </p:txBody>
      </p:sp>
    </p:spTree>
    <p:extLst>
      <p:ext uri="{BB962C8B-B14F-4D97-AF65-F5344CB8AC3E}">
        <p14:creationId xmlns:p14="http://schemas.microsoft.com/office/powerpoint/2010/main" val="542707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9552" y="476673"/>
            <a:ext cx="8229600" cy="3600399"/>
          </a:xfrm>
        </p:spPr>
        <p:txBody>
          <a:bodyPr>
            <a:normAutofit fontScale="77500" lnSpcReduction="20000"/>
          </a:bodyPr>
          <a:lstStyle/>
          <a:p>
            <a:r>
              <a:rPr lang="fr-FR" dirty="0"/>
              <a:t>Le lac de la Carrière dans </a:t>
            </a:r>
            <a:r>
              <a:rPr lang="fr-FR" dirty="0" err="1"/>
              <a:t>North</a:t>
            </a:r>
            <a:r>
              <a:rPr lang="fr-FR" dirty="0"/>
              <a:t> Russell est un des plus beaux endroits de la municipalité et de notre communauté, d'une grande importance écologique. Important pour les aires de reproduction, d'alimentation et d'hibernation de nombreuses espèces en péril. C'est également une étape de migration cruciale pour la sauvagine.</a:t>
            </a:r>
            <a:br>
              <a:rPr lang="fr-FR" dirty="0"/>
            </a:br>
            <a:endParaRPr lang="fr-FR" dirty="0"/>
          </a:p>
          <a:p>
            <a:r>
              <a:rPr lang="fr-FR" dirty="0"/>
              <a:t>Le Lac de la Carrière représente 40 acres sur un terrain plus vaste propriété de promoteurs immobiliers qui ont déclaré publiquement vouloir détruire cet habitat naturel pour des projets domiciliaires.</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55014" y="4437112"/>
            <a:ext cx="3032402" cy="2016224"/>
          </a:xfrm>
          <a:prstGeom prst="rect">
            <a:avLst/>
          </a:prstGeom>
        </p:spPr>
      </p:pic>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48064" y="4431986"/>
            <a:ext cx="3040111" cy="2021350"/>
          </a:xfrm>
          <a:prstGeom prst="rect">
            <a:avLst/>
          </a:prstGeom>
        </p:spPr>
      </p:pic>
    </p:spTree>
    <p:extLst>
      <p:ext uri="{BB962C8B-B14F-4D97-AF65-F5344CB8AC3E}">
        <p14:creationId xmlns:p14="http://schemas.microsoft.com/office/powerpoint/2010/main" val="33418164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32656"/>
            <a:ext cx="8229600" cy="1008112"/>
          </a:xfrm>
        </p:spPr>
        <p:txBody>
          <a:bodyPr>
            <a:normAutofit/>
          </a:bodyPr>
          <a:lstStyle/>
          <a:p>
            <a:r>
              <a:rPr lang="en-CA" sz="1600" dirty="0" smtClean="0"/>
              <a:t>It’s more than a lake, it’s a healthy, diverse ecosystem that supports numerous species at risk – including endangered species.</a:t>
            </a:r>
            <a:r>
              <a:rPr lang="en-CA" sz="1600" dirty="0">
                <a:solidFill>
                  <a:srgbClr val="222222"/>
                </a:solidFill>
                <a:highlight>
                  <a:srgbClr val="F8F9FA"/>
                </a:highlight>
                <a:latin typeface="Arial"/>
                <a:ea typeface="Arial"/>
                <a:cs typeface="Arial"/>
                <a:sym typeface="Arial"/>
              </a:rPr>
              <a:t> </a:t>
            </a:r>
            <a:r>
              <a:rPr lang="fr-FR" sz="1600" dirty="0"/>
              <a:t>Le Lac de la Carrière est alimenté de nombreuses sources sous-terraines... un site important pour la biodiversité et pour les gens de la région</a:t>
            </a:r>
            <a:r>
              <a:rPr lang="fr-FR" sz="1600" dirty="0" smtClean="0"/>
              <a:t>.</a:t>
            </a:r>
            <a:endParaRPr lang="fr-FR" sz="1600"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67266" y="1567141"/>
            <a:ext cx="3209258" cy="2133815"/>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76056" y="1432704"/>
            <a:ext cx="3024336" cy="2268252"/>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56280" y="3861048"/>
            <a:ext cx="3631230" cy="2414382"/>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93872" y="3861048"/>
            <a:ext cx="3631231" cy="2414382"/>
          </a:xfrm>
          <a:prstGeom prst="rect">
            <a:avLst/>
          </a:prstGeom>
        </p:spPr>
      </p:pic>
    </p:spTree>
    <p:extLst>
      <p:ext uri="{BB962C8B-B14F-4D97-AF65-F5344CB8AC3E}">
        <p14:creationId xmlns:p14="http://schemas.microsoft.com/office/powerpoint/2010/main" val="53755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2708920"/>
            <a:ext cx="8064896" cy="3240360"/>
          </a:xfrm>
        </p:spPr>
        <p:txBody>
          <a:bodyPr>
            <a:normAutofit/>
          </a:bodyPr>
          <a:lstStyle/>
          <a:p>
            <a:pPr algn="l"/>
            <a:r>
              <a:rPr lang="en-CA" sz="2000" dirty="0"/>
              <a:t>A 24-hour </a:t>
            </a:r>
            <a:r>
              <a:rPr lang="en-CA" sz="2000" dirty="0" err="1"/>
              <a:t>bioblitz</a:t>
            </a:r>
            <a:r>
              <a:rPr lang="en-CA" sz="2000" dirty="0"/>
              <a:t> </a:t>
            </a:r>
            <a:r>
              <a:rPr lang="en-CA" sz="2000" dirty="0" smtClean="0"/>
              <a:t>done </a:t>
            </a:r>
            <a:r>
              <a:rPr lang="en-CA" sz="2000" dirty="0"/>
              <a:t>along the outside edges of the property in </a:t>
            </a:r>
            <a:r>
              <a:rPr lang="en-CA" sz="2000" dirty="0" smtClean="0"/>
              <a:t>2011 found:</a:t>
            </a:r>
            <a:r>
              <a:rPr lang="en-CA" sz="2000" dirty="0"/>
              <a:t/>
            </a:r>
            <a:br>
              <a:rPr lang="en-CA" sz="2000" dirty="0"/>
            </a:br>
            <a:r>
              <a:rPr lang="en-CA" sz="2000" dirty="0"/>
              <a:t/>
            </a:r>
            <a:br>
              <a:rPr lang="en-CA" sz="2000" dirty="0"/>
            </a:br>
            <a:r>
              <a:rPr lang="en-CA" sz="2000" dirty="0"/>
              <a:t>- close to 300 species of plants and animals</a:t>
            </a:r>
            <a:br>
              <a:rPr lang="en-CA" sz="2000" dirty="0"/>
            </a:br>
            <a:r>
              <a:rPr lang="en-CA" sz="2000" dirty="0"/>
              <a:t>- of 174 vascular plants recorded, 139 are NATIVE species</a:t>
            </a:r>
            <a:br>
              <a:rPr lang="en-CA" sz="2000" dirty="0"/>
            </a:br>
            <a:r>
              <a:rPr lang="en-CA" sz="2000" dirty="0"/>
              <a:t>- participants also recorded 52 bird species including species-at-risk, threatened species, and endangered species</a:t>
            </a:r>
            <a:br>
              <a:rPr lang="en-CA" sz="2000" dirty="0"/>
            </a:br>
            <a:r>
              <a:rPr lang="en-CA" sz="2000" dirty="0"/>
              <a:t>- also recorded were mammals, amphibians, insects and others</a:t>
            </a:r>
            <a:br>
              <a:rPr lang="en-CA" sz="2000" dirty="0"/>
            </a:br>
            <a:r>
              <a:rPr lang="en-CA" sz="2000" dirty="0"/>
              <a:t>- remember this was </a:t>
            </a:r>
            <a:r>
              <a:rPr lang="en-CA" sz="2000" dirty="0">
                <a:solidFill>
                  <a:srgbClr val="FF0000"/>
                </a:solidFill>
              </a:rPr>
              <a:t>only 24 hours </a:t>
            </a:r>
            <a:r>
              <a:rPr lang="en-CA" sz="2000" dirty="0"/>
              <a:t>and </a:t>
            </a:r>
            <a:r>
              <a:rPr lang="en-CA" sz="2000" dirty="0">
                <a:solidFill>
                  <a:srgbClr val="FF0000"/>
                </a:solidFill>
              </a:rPr>
              <a:t>without lake </a:t>
            </a:r>
            <a:r>
              <a:rPr lang="en-CA" sz="2000" dirty="0" smtClean="0">
                <a:solidFill>
                  <a:srgbClr val="FF0000"/>
                </a:solidFill>
              </a:rPr>
              <a:t>access</a:t>
            </a:r>
            <a:endParaRPr lang="en-CA" sz="2000" dirty="0">
              <a:solidFill>
                <a:srgbClr val="FF0000"/>
              </a:solidFill>
            </a:endParaRP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91680" y="476671"/>
            <a:ext cx="5328592" cy="2237395"/>
          </a:xfrm>
          <a:prstGeom prst="rect">
            <a:avLst/>
          </a:prstGeom>
        </p:spPr>
      </p:pic>
    </p:spTree>
    <p:extLst>
      <p:ext uri="{BB962C8B-B14F-4D97-AF65-F5344CB8AC3E}">
        <p14:creationId xmlns:p14="http://schemas.microsoft.com/office/powerpoint/2010/main" val="2613251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4705"/>
            <a:ext cx="8229600" cy="2736304"/>
          </a:xfrm>
        </p:spPr>
        <p:txBody>
          <a:bodyPr>
            <a:noAutofit/>
          </a:bodyPr>
          <a:lstStyle/>
          <a:p>
            <a:pPr marL="0" lvl="0" indent="0">
              <a:spcBef>
                <a:spcPts val="0"/>
              </a:spcBef>
              <a:buClr>
                <a:schemeClr val="dk1"/>
              </a:buClr>
              <a:buSzPts val="2000"/>
              <a:buNone/>
            </a:pPr>
            <a:r>
              <a:rPr lang="fr-FR" sz="1800" dirty="0">
                <a:solidFill>
                  <a:srgbClr val="222222"/>
                </a:solidFill>
                <a:highlight>
                  <a:srgbClr val="F8F9FA"/>
                </a:highlight>
                <a:latin typeface="Arial"/>
                <a:ea typeface="Arial"/>
                <a:cs typeface="Arial"/>
                <a:sym typeface="Arial"/>
              </a:rPr>
              <a:t>Un </a:t>
            </a:r>
            <a:r>
              <a:rPr lang="fr-FR" sz="1800" dirty="0" err="1">
                <a:solidFill>
                  <a:srgbClr val="222222"/>
                </a:solidFill>
                <a:highlight>
                  <a:srgbClr val="F8F9FA"/>
                </a:highlight>
                <a:latin typeface="Arial"/>
                <a:ea typeface="Arial"/>
                <a:cs typeface="Arial"/>
                <a:sym typeface="Arial"/>
              </a:rPr>
              <a:t>bioblitz</a:t>
            </a:r>
            <a:r>
              <a:rPr lang="fr-FR" sz="1800" dirty="0">
                <a:solidFill>
                  <a:srgbClr val="222222"/>
                </a:solidFill>
                <a:highlight>
                  <a:srgbClr val="F8F9FA"/>
                </a:highlight>
                <a:latin typeface="Arial"/>
                <a:ea typeface="Arial"/>
                <a:cs typeface="Arial"/>
                <a:sym typeface="Arial"/>
              </a:rPr>
              <a:t> de 24 heures effectué le long des limites extérieures de la propriété en 2011 a révélé:</a:t>
            </a:r>
          </a:p>
          <a:p>
            <a:pPr marL="0" lvl="0" indent="0">
              <a:spcBef>
                <a:spcPts val="0"/>
              </a:spcBef>
              <a:buClr>
                <a:schemeClr val="dk1"/>
              </a:buClr>
              <a:buSzPts val="2000"/>
              <a:buNone/>
            </a:pPr>
            <a:endParaRPr lang="fr-FR" sz="1800" dirty="0">
              <a:solidFill>
                <a:srgbClr val="222222"/>
              </a:solidFill>
              <a:highlight>
                <a:srgbClr val="F8F9FA"/>
              </a:highlight>
              <a:latin typeface="Arial"/>
              <a:ea typeface="Arial"/>
              <a:cs typeface="Arial"/>
              <a:sym typeface="Arial"/>
            </a:endParaRPr>
          </a:p>
          <a:p>
            <a:pPr marL="0" lvl="0" indent="0">
              <a:spcBef>
                <a:spcPts val="0"/>
              </a:spcBef>
              <a:buClr>
                <a:schemeClr val="dk1"/>
              </a:buClr>
              <a:buSzPts val="2000"/>
              <a:buNone/>
            </a:pPr>
            <a:r>
              <a:rPr lang="fr-FR" sz="1800" dirty="0">
                <a:solidFill>
                  <a:srgbClr val="222222"/>
                </a:solidFill>
                <a:highlight>
                  <a:srgbClr val="F8F9FA"/>
                </a:highlight>
                <a:latin typeface="Arial"/>
                <a:ea typeface="Arial"/>
                <a:cs typeface="Arial"/>
                <a:sym typeface="Arial"/>
              </a:rPr>
              <a:t>- près de 300 espèces de plantes et d'animaux</a:t>
            </a:r>
          </a:p>
          <a:p>
            <a:pPr marL="0" lvl="0" indent="0">
              <a:spcBef>
                <a:spcPts val="0"/>
              </a:spcBef>
              <a:buClr>
                <a:schemeClr val="dk1"/>
              </a:buClr>
              <a:buSzPts val="2000"/>
              <a:buNone/>
            </a:pPr>
            <a:r>
              <a:rPr lang="fr-FR" sz="1800" dirty="0">
                <a:solidFill>
                  <a:srgbClr val="222222"/>
                </a:solidFill>
                <a:highlight>
                  <a:srgbClr val="F8F9FA"/>
                </a:highlight>
                <a:latin typeface="Arial"/>
                <a:ea typeface="Arial"/>
                <a:cs typeface="Arial"/>
                <a:sym typeface="Arial"/>
              </a:rPr>
              <a:t>- sur 174 plantes vasculaires enregistrées, 139 sont des espèces indigènes</a:t>
            </a:r>
          </a:p>
          <a:p>
            <a:pPr marL="0" lvl="0" indent="0">
              <a:spcBef>
                <a:spcPts val="0"/>
              </a:spcBef>
              <a:buClr>
                <a:schemeClr val="dk1"/>
              </a:buClr>
              <a:buSzPts val="2000"/>
              <a:buNone/>
            </a:pPr>
            <a:r>
              <a:rPr lang="fr-FR" sz="1800" dirty="0">
                <a:solidFill>
                  <a:srgbClr val="222222"/>
                </a:solidFill>
                <a:highlight>
                  <a:srgbClr val="F8F9FA"/>
                </a:highlight>
                <a:latin typeface="Arial"/>
                <a:ea typeface="Arial"/>
                <a:cs typeface="Arial"/>
                <a:sym typeface="Arial"/>
              </a:rPr>
              <a:t>- Les participants ont également répertorié 52 espèces d'oiseaux, y compris des espèces en péril, des espèces menacées et des espèces en voie de disparition.</a:t>
            </a:r>
          </a:p>
          <a:p>
            <a:pPr marL="0" lvl="0" indent="0">
              <a:spcBef>
                <a:spcPts val="0"/>
              </a:spcBef>
              <a:buClr>
                <a:schemeClr val="dk1"/>
              </a:buClr>
              <a:buSzPts val="2000"/>
              <a:buNone/>
            </a:pPr>
            <a:r>
              <a:rPr lang="fr-FR" sz="1800" dirty="0">
                <a:solidFill>
                  <a:srgbClr val="222222"/>
                </a:solidFill>
                <a:highlight>
                  <a:srgbClr val="F8F9FA"/>
                </a:highlight>
                <a:latin typeface="Arial"/>
                <a:ea typeface="Arial"/>
                <a:cs typeface="Arial"/>
                <a:sym typeface="Arial"/>
              </a:rPr>
              <a:t>- ont également été enregistrés des mammifères, des amphibiens, des insectes et autres</a:t>
            </a:r>
          </a:p>
          <a:p>
            <a:pPr marL="0" marR="38100" lvl="0" indent="0">
              <a:lnSpc>
                <a:spcPct val="128571"/>
              </a:lnSpc>
              <a:spcBef>
                <a:spcPts val="0"/>
              </a:spcBef>
              <a:buClr>
                <a:schemeClr val="dk1"/>
              </a:buClr>
              <a:buSzPts val="1100"/>
              <a:buNone/>
            </a:pPr>
            <a:r>
              <a:rPr lang="fr-FR" sz="1800" dirty="0">
                <a:solidFill>
                  <a:srgbClr val="222222"/>
                </a:solidFill>
                <a:highlight>
                  <a:srgbClr val="F8F9FA"/>
                </a:highlight>
                <a:latin typeface="Arial"/>
                <a:ea typeface="Arial"/>
                <a:cs typeface="Arial"/>
                <a:sym typeface="Arial"/>
              </a:rPr>
              <a:t>- rappelez-vous que c'était seulement </a:t>
            </a:r>
            <a:r>
              <a:rPr lang="fr-FR" sz="1800" dirty="0">
                <a:solidFill>
                  <a:srgbClr val="FF0000"/>
                </a:solidFill>
                <a:highlight>
                  <a:srgbClr val="F8F9FA"/>
                </a:highlight>
                <a:latin typeface="Arial"/>
                <a:ea typeface="Arial"/>
                <a:cs typeface="Arial"/>
                <a:sym typeface="Arial"/>
              </a:rPr>
              <a:t>24 heures et sans accès au lac</a:t>
            </a:r>
            <a:endParaRPr lang="en-CA" sz="1800" dirty="0">
              <a:solidFill>
                <a:srgbClr val="FF0000"/>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59632" y="4005064"/>
            <a:ext cx="5904656" cy="2551943"/>
          </a:xfrm>
          <a:prstGeom prst="rect">
            <a:avLst/>
          </a:prstGeom>
        </p:spPr>
      </p:pic>
    </p:spTree>
    <p:extLst>
      <p:ext uri="{BB962C8B-B14F-4D97-AF65-F5344CB8AC3E}">
        <p14:creationId xmlns:p14="http://schemas.microsoft.com/office/powerpoint/2010/main" val="4196726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sz="2800" dirty="0" smtClean="0"/>
              <a:t>Additional species recorded outside the </a:t>
            </a:r>
            <a:r>
              <a:rPr lang="en-CA" sz="2800" dirty="0" err="1" smtClean="0"/>
              <a:t>bioblitz</a:t>
            </a:r>
            <a:r>
              <a:rPr lang="en-CA" sz="2800" dirty="0" smtClean="0"/>
              <a:t> include:</a:t>
            </a:r>
            <a:endParaRPr lang="en-CA" sz="2800" dirty="0"/>
          </a:p>
        </p:txBody>
      </p:sp>
      <p:sp>
        <p:nvSpPr>
          <p:cNvPr id="3" name="Content Placeholder 2"/>
          <p:cNvSpPr>
            <a:spLocks noGrp="1"/>
          </p:cNvSpPr>
          <p:nvPr>
            <p:ph idx="1"/>
          </p:nvPr>
        </p:nvSpPr>
        <p:spPr>
          <a:xfrm>
            <a:off x="457200" y="1340768"/>
            <a:ext cx="4834880" cy="5040559"/>
          </a:xfrm>
        </p:spPr>
        <p:txBody>
          <a:bodyPr>
            <a:normAutofit fontScale="85000" lnSpcReduction="10000"/>
          </a:bodyPr>
          <a:lstStyle/>
          <a:p>
            <a:pPr>
              <a:buFontTx/>
              <a:buChar char="-"/>
            </a:pPr>
            <a:r>
              <a:rPr lang="en-CA" dirty="0"/>
              <a:t>a</a:t>
            </a:r>
            <a:r>
              <a:rPr lang="en-CA" dirty="0" smtClean="0"/>
              <a:t>bout 40 more birds (total over 90)</a:t>
            </a:r>
          </a:p>
          <a:p>
            <a:pPr>
              <a:buFontTx/>
              <a:buChar char="-"/>
            </a:pPr>
            <a:r>
              <a:rPr lang="en-CA" dirty="0" smtClean="0"/>
              <a:t>10 large mammals and small mammals</a:t>
            </a:r>
          </a:p>
          <a:p>
            <a:pPr>
              <a:buFontTx/>
              <a:buChar char="-"/>
            </a:pPr>
            <a:r>
              <a:rPr lang="en-CA" dirty="0" smtClean="0"/>
              <a:t>about 20 butterflies, numerous bees and other pollinators, dragonflies, moths, crickets</a:t>
            </a:r>
          </a:p>
          <a:p>
            <a:pPr>
              <a:buFontTx/>
              <a:buChar char="-"/>
            </a:pPr>
            <a:r>
              <a:rPr lang="en-CA" dirty="0"/>
              <a:t>s</a:t>
            </a:r>
            <a:r>
              <a:rPr lang="en-CA" dirty="0" smtClean="0"/>
              <a:t>napping turtles, redbelly snakes, toads</a:t>
            </a:r>
          </a:p>
          <a:p>
            <a:pPr>
              <a:buFontTx/>
              <a:buChar char="-"/>
            </a:pPr>
            <a:r>
              <a:rPr lang="en-CA" dirty="0"/>
              <a:t>c</a:t>
            </a:r>
            <a:r>
              <a:rPr lang="en-CA" dirty="0" smtClean="0"/>
              <a:t>rayfish</a:t>
            </a:r>
          </a:p>
          <a:p>
            <a:pPr>
              <a:buFontTx/>
              <a:buChar char="-"/>
            </a:pPr>
            <a:r>
              <a:rPr lang="en-CA" dirty="0"/>
              <a:t>u</a:t>
            </a:r>
            <a:r>
              <a:rPr lang="en-CA" dirty="0" smtClean="0"/>
              <a:t>ncounted fungi and mosses</a:t>
            </a:r>
          </a:p>
          <a:p>
            <a:pPr>
              <a:buFontTx/>
              <a:buChar char="-"/>
            </a:pPr>
            <a:endParaRPr lang="en-CA"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36095" y="1556792"/>
            <a:ext cx="2592289" cy="4509120"/>
          </a:xfrm>
          <a:prstGeom prst="rect">
            <a:avLst/>
          </a:prstGeom>
        </p:spPr>
      </p:pic>
    </p:spTree>
    <p:extLst>
      <p:ext uri="{BB962C8B-B14F-4D97-AF65-F5344CB8AC3E}">
        <p14:creationId xmlns:p14="http://schemas.microsoft.com/office/powerpoint/2010/main" val="36458970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510</TotalTime>
  <Words>1657</Words>
  <Application>Microsoft Office PowerPoint</Application>
  <PresentationFormat>On-screen Show (4:3)</PresentationFormat>
  <Paragraphs>114</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Sauvons notre lac Save Our Lake</vt:lpstr>
      <vt:lpstr>PowerPoint Presentation</vt:lpstr>
      <vt:lpstr>PowerPoint Presentation</vt:lpstr>
      <vt:lpstr> Russell Township has only ONE lake, and it is privately held by developers from outside who have publicly stated they want to destroy habitat for their profit. But a 40+ acre lake should NOT be zoned for any use other than a conservation area. Il ne faudrait jamais changer le zonage qui protège le site actuel dans son état naturel.  </vt:lpstr>
      <vt:lpstr>PowerPoint Presentation</vt:lpstr>
      <vt:lpstr>It’s more than a lake, it’s a healthy, diverse ecosystem that supports numerous species at risk – including endangered species. Le Lac de la Carrière est alimenté de nombreuses sources sous-terraines... un site important pour la biodiversité et pour les gens de la région.</vt:lpstr>
      <vt:lpstr>A 24-hour bioblitz done along the outside edges of the property in 2011 found:  - close to 300 species of plants and animals - of 174 vascular plants recorded, 139 are NATIVE species - participants also recorded 52 bird species including species-at-risk, threatened species, and endangered species - also recorded were mammals, amphibians, insects and others - remember this was only 24 hours and without lake access</vt:lpstr>
      <vt:lpstr>PowerPoint Presentation</vt:lpstr>
      <vt:lpstr>Additional species recorded outside the bioblitz include:</vt:lpstr>
      <vt:lpstr>Les espèces traditionnelles enregistrées en dehors du bioblitz incluent:</vt:lpstr>
      <vt:lpstr>The lake itself now covers about 45 acres and has risen by several metres. Most of it cannot be seen from Eadie Road. Le lac lui-même couvre maintenant environ 45 acres et a augmenté de plusieurs mètres. La majeure partie ne peut pas être vue depuis Rue Eadie. </vt:lpstr>
      <vt:lpstr>Quarry Lake is the centre of our local ecosystems Lac Quarry est le centre de nos écosystèmes locaux</vt:lpstr>
      <vt:lpstr>Drainage map carte de drainage</vt:lpstr>
      <vt:lpstr>Connectivity to other natural spaces is part of what makes Quarry Lake and the surrounding natural area important to Russell Township and the greater environment. La connectivité avec d'autres espaces naturels est une grande raison qui font que le lac Quarry et les zones naturelles environnantes sont importants pour le canton de Russell et son environnement élargi. </vt:lpstr>
      <vt:lpstr>The Quarry Lake property, about 180 acres in total, also has fascinating geology, paleontology, and potentially archaeology. La propriété de le Lac Quarry, d’une superficie totale d’environ 170 acres, possède également une géologie, une paléontologie et éventuellement une archéologie fascinantes.        Map by Joe Wallach </vt:lpstr>
      <vt:lpstr>PowerPoint Presentation</vt:lpstr>
      <vt:lpstr>PowerPoint Presentation</vt:lpstr>
      <vt:lpstr>The Canadian Parks and Wilderness Society – Ottawa Valley Chapter has offered to help us apply for funding from foundations and government, including federal funding, to acquire the property. CPAWS-OV-VO a offert de nous aider à acquérir la propriété et de nous aider avec le financement des fondations et du gouvernement, y compris un financement fédéral, pour acquérir la propriété.</vt:lpstr>
      <vt:lpstr>C'est important de combiner les objectifs de conservation et l'accès public sur ce territoire unique.</vt:lpstr>
      <vt:lpstr>For more information about the general area around Quarry Lake, see Island of Biodiversity – A Natural History of the North Russell Red Shale Hill</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Save Our Lake</dc:title>
  <dc:creator>Owner</dc:creator>
  <cp:lastModifiedBy>Owner</cp:lastModifiedBy>
  <cp:revision>61</cp:revision>
  <cp:lastPrinted>2019-11-23T14:48:01Z</cp:lastPrinted>
  <dcterms:created xsi:type="dcterms:W3CDTF">2019-11-20T19:22:41Z</dcterms:created>
  <dcterms:modified xsi:type="dcterms:W3CDTF">2019-12-02T21:25:44Z</dcterms:modified>
</cp:coreProperties>
</file>

<file path=docProps/thumbnail.jpeg>
</file>